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7" r:id="rId3"/>
  </p:sldMasterIdLst>
  <p:notesMasterIdLst>
    <p:notesMasterId r:id="rId29"/>
  </p:notesMasterIdLst>
  <p:handoutMasterIdLst>
    <p:handoutMasterId r:id="rId30"/>
  </p:handoutMasterIdLst>
  <p:sldIdLst>
    <p:sldId id="299" r:id="rId4"/>
    <p:sldId id="287" r:id="rId5"/>
    <p:sldId id="308" r:id="rId6"/>
    <p:sldId id="314" r:id="rId7"/>
    <p:sldId id="293" r:id="rId8"/>
    <p:sldId id="304" r:id="rId9"/>
    <p:sldId id="300" r:id="rId10"/>
    <p:sldId id="301" r:id="rId11"/>
    <p:sldId id="302" r:id="rId12"/>
    <p:sldId id="303" r:id="rId13"/>
    <p:sldId id="310" r:id="rId14"/>
    <p:sldId id="312" r:id="rId15"/>
    <p:sldId id="313" r:id="rId16"/>
    <p:sldId id="295" r:id="rId17"/>
    <p:sldId id="306" r:id="rId18"/>
    <p:sldId id="294" r:id="rId19"/>
    <p:sldId id="296" r:id="rId20"/>
    <p:sldId id="297" r:id="rId21"/>
    <p:sldId id="298" r:id="rId22"/>
    <p:sldId id="315" r:id="rId23"/>
    <p:sldId id="305" r:id="rId24"/>
    <p:sldId id="289" r:id="rId25"/>
    <p:sldId id="290" r:id="rId26"/>
    <p:sldId id="288" r:id="rId27"/>
    <p:sldId id="307" r:id="rId2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671"/>
    <a:srgbClr val="013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4458" autoAdjust="0"/>
  </p:normalViewPr>
  <p:slideViewPr>
    <p:cSldViewPr snapToGrid="0">
      <p:cViewPr>
        <p:scale>
          <a:sx n="48" d="100"/>
          <a:sy n="48" d="100"/>
        </p:scale>
        <p:origin x="102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7386C-E481-4CAF-A127-6C53762BA8E3}" type="datetimeFigureOut">
              <a:rPr lang="en-IE" smtClean="0"/>
              <a:t>23/04/2021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F385-81BA-4112-ABC2-1A868841B8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746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6988CF9-0F94-4BE1-9E29-DBC251796568}" type="datetimeFigureOut">
              <a:rPr lang="en-IE" smtClean="0"/>
              <a:t>23/04/2021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FB373EA-CDB0-4A42-8A6B-B59C9BF81F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88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r>
              <a:rPr lang="en-IE" dirty="0" smtClean="0"/>
              <a:t>15 minute talk, including time for questions</a:t>
            </a: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26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How can we make better telescopes? Consider</a:t>
            </a:r>
            <a:endParaRPr lang="en-IE" sz="1200" dirty="0" smtClean="0">
              <a:solidFill>
                <a:schemeClr val="lt1"/>
              </a:solidFill>
              <a:latin typeface="Replica-Regular" panose="02000503030000020004" pitchFamily="50" charset="0"/>
            </a:endParaRP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Materials 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Size 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Magnification capabilities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Longevity &amp; maintenance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Position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Type of EM radiation 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205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Materials can be made more reflective, stronger and requiring less upkeep.</a:t>
            </a:r>
          </a:p>
          <a:p>
            <a:r>
              <a:rPr lang="en-IE" dirty="0">
                <a:solidFill>
                  <a:schemeClr val="bg1"/>
                </a:solidFill>
              </a:rPr>
              <a:t>A bigger aperture allows more detail</a:t>
            </a:r>
          </a:p>
          <a:p>
            <a:r>
              <a:rPr lang="en-IE" dirty="0">
                <a:solidFill>
                  <a:schemeClr val="bg1"/>
                </a:solidFill>
              </a:rPr>
              <a:t>On the ground vs out in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90EF-C401-48F9-BA81-9D31E8734D57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79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Materials can be made more reflective, stronger and requiring less upkeep.</a:t>
            </a:r>
          </a:p>
          <a:p>
            <a:r>
              <a:rPr lang="en-IE" dirty="0">
                <a:solidFill>
                  <a:schemeClr val="bg1"/>
                </a:solidFill>
              </a:rPr>
              <a:t>A bigger aperture allows more detail</a:t>
            </a:r>
          </a:p>
          <a:p>
            <a:r>
              <a:rPr lang="en-IE" dirty="0">
                <a:solidFill>
                  <a:schemeClr val="bg1"/>
                </a:solidFill>
              </a:rPr>
              <a:t>On the ground vs out in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90EF-C401-48F9-BA81-9D31E8734D57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7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image: The worlds largest single-aperture optical telescope is Gran </a:t>
            </a:r>
            <a:r>
              <a:rPr lang="en-I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Telescopio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Canarias on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Palma, in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Canaries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Spain, built in 2009. It has a 10.4 m aperture. </a:t>
            </a:r>
          </a:p>
          <a:p>
            <a:pPr rtl="0"/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image:</a:t>
            </a:r>
            <a:r>
              <a:rPr lang="en-I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FAST (Five-hundred-meter Aperture Spherical radio Telescope) a radio telescope in </a:t>
            </a:r>
            <a:r>
              <a:rPr lang="en-I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Guizhou</a:t>
            </a:r>
            <a:r>
              <a:rPr lang="en-I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China. It has a 500 m diameter dish and is built into a basin/natural depression in the landscape for support. 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19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IE" sz="1300" dirty="0">
                <a:solidFill>
                  <a:schemeClr val="lt1"/>
                </a:solidFill>
                <a:latin typeface="Replica-Mono" panose="02000609030000020004" pitchFamily="49" charset="77"/>
              </a:rPr>
              <a:t>After the collapse of a </a:t>
            </a:r>
            <a:r>
              <a:rPr lang="en-IE" sz="1300" dirty="0" smtClean="0">
                <a:solidFill>
                  <a:schemeClr val="lt1"/>
                </a:solidFill>
                <a:latin typeface="Replica-Mono" panose="02000609030000020004" pitchFamily="49" charset="77"/>
              </a:rPr>
              <a:t>91.4 m </a:t>
            </a:r>
            <a:r>
              <a:rPr lang="en-IE" sz="1300" dirty="0">
                <a:solidFill>
                  <a:schemeClr val="lt1"/>
                </a:solidFill>
                <a:latin typeface="Replica-Mono" panose="02000609030000020004" pitchFamily="49" charset="77"/>
              </a:rPr>
              <a:t>radio telescope in </a:t>
            </a:r>
            <a:r>
              <a:rPr lang="en-IE" sz="1300" dirty="0" smtClean="0">
                <a:solidFill>
                  <a:schemeClr val="lt1"/>
                </a:solidFill>
                <a:latin typeface="Replica-Mono" panose="02000609030000020004" pitchFamily="49" charset="77"/>
              </a:rPr>
              <a:t>Green Bank</a:t>
            </a:r>
            <a:r>
              <a:rPr lang="en-IE" sz="1300" baseline="0" dirty="0" smtClean="0">
                <a:solidFill>
                  <a:schemeClr val="lt1"/>
                </a:solidFill>
                <a:latin typeface="Replica-Mono" panose="02000609030000020004" pitchFamily="49" charset="77"/>
              </a:rPr>
              <a:t>, </a:t>
            </a:r>
            <a:r>
              <a:rPr lang="en-IE" sz="1300" dirty="0" smtClean="0">
                <a:solidFill>
                  <a:schemeClr val="lt1"/>
                </a:solidFill>
                <a:latin typeface="Replica-Mono" panose="02000609030000020004" pitchFamily="49" charset="77"/>
              </a:rPr>
              <a:t>West Virginia,</a:t>
            </a:r>
            <a:r>
              <a:rPr lang="en-IE" sz="1300" baseline="0" dirty="0" smtClean="0">
                <a:solidFill>
                  <a:schemeClr val="lt1"/>
                </a:solidFill>
                <a:latin typeface="Replica-Mono" panose="02000609030000020004" pitchFamily="49" charset="77"/>
              </a:rPr>
              <a:t> USA</a:t>
            </a:r>
            <a:endParaRPr lang="en-IE" sz="1300" dirty="0">
              <a:solidFill>
                <a:schemeClr val="lt1"/>
              </a:solidFill>
              <a:latin typeface="Replica-Mono" panose="02000609030000020004" pitchFamily="49" charset="77"/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Singular </a:t>
            </a:r>
            <a:r>
              <a:rPr lang="en-IE" dirty="0">
                <a:solidFill>
                  <a:schemeClr val="bg1"/>
                </a:solidFill>
              </a:rPr>
              <a:t>stationary radio telescopes are confined by gravity but what about using multiple telescopes in tandem</a:t>
            </a:r>
            <a:r>
              <a:rPr lang="en-IE" dirty="0" smtClean="0">
                <a:solidFill>
                  <a:schemeClr val="bg1"/>
                </a:solidFill>
              </a:rPr>
              <a:t>?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795990EF-C401-48F9-BA81-9D31E8734D57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15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425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Hubble Space Telescope,</a:t>
            </a:r>
            <a:r>
              <a:rPr lang="en-IE" baseline="0" dirty="0" smtClean="0"/>
              <a:t> orbiting Earth since 1990.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108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Event Horizon Telescope locations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192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Event Horizon Telescope locations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9899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EHT took and image of a black hole in 2019.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5845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r>
              <a:rPr lang="en-IE" dirty="0" smtClean="0"/>
              <a:t>Past to present</a:t>
            </a:r>
            <a:endParaRPr dirty="0"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54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Optical telescopes are the most well known.</a:t>
            </a:r>
            <a:endParaRPr lang="en-IE" b="0" dirty="0" smtClean="0">
              <a:effectLst/>
            </a:endParaRPr>
          </a:p>
          <a:p>
            <a:pPr rtl="0"/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atmosphere blocks 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 for example, 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can either look at a different frequency or go outside of the atmosphere for a clearer picture.</a:t>
            </a:r>
            <a:endParaRPr lang="en-IE" b="0" dirty="0" smtClean="0">
              <a:effectLst/>
            </a:endParaRPr>
          </a:p>
          <a:p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54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Blueprints</a:t>
            </a:r>
            <a:r>
              <a:rPr lang="en-IE" baseline="0" dirty="0" smtClean="0"/>
              <a:t> for t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James Webb Space Telescope (JWST)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6346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JWST primary mirror.</a:t>
            </a:r>
            <a:r>
              <a:rPr lang="en-IE" baseline="0" dirty="0" smtClean="0"/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8257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ELT, part of ESO in</a:t>
            </a:r>
            <a:r>
              <a:rPr lang="en-IE" baseline="0" dirty="0" smtClean="0"/>
              <a:t> Chile. </a:t>
            </a:r>
          </a:p>
          <a:p>
            <a:r>
              <a:rPr lang="en-IE" baseline="0" dirty="0" smtClean="0"/>
              <a:t>Plans to be completed by 2025. This is an impression of what it will look like – </a:t>
            </a:r>
            <a:r>
              <a:rPr lang="en-IE" baseline="0" dirty="0" err="1" smtClean="0"/>
              <a:t>thise</a:t>
            </a:r>
            <a:r>
              <a:rPr lang="en-IE" baseline="0" dirty="0" smtClean="0"/>
              <a:t> are cars on the ground beside it.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841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Seeing the difference in less than 200 years, can you imagine what we might achieve in another 200 years?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795990EF-C401-48F9-BA81-9D31E8734D57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25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671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r>
              <a:rPr lang="en-IE" dirty="0" smtClean="0"/>
              <a:t>Completed in 1845, largest telescope in the world for over 70</a:t>
            </a:r>
            <a:r>
              <a:rPr lang="en-IE" baseline="0" dirty="0" smtClean="0"/>
              <a:t> years was at Birr Castle </a:t>
            </a:r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97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groups arrange the pictures in chronological order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28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Anything you notice?</a:t>
            </a:r>
            <a:r>
              <a:rPr lang="en-IE" baseline="0" dirty="0" smtClean="0"/>
              <a:t> </a:t>
            </a:r>
          </a:p>
          <a:p>
            <a:r>
              <a:rPr lang="en-IE" baseline="0" dirty="0" smtClean="0"/>
              <a:t>Trends – black &amp; white to colour, </a:t>
            </a:r>
            <a:r>
              <a:rPr lang="en-IE" baseline="0" dirty="0" err="1" smtClean="0"/>
              <a:t>etc</a:t>
            </a:r>
            <a:endParaRPr lang="en-IE" baseline="0" dirty="0" smtClean="0"/>
          </a:p>
          <a:p>
            <a:r>
              <a:rPr lang="en-IE" baseline="0" dirty="0" smtClean="0"/>
              <a:t>Similarities?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286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1845 </a:t>
            </a:r>
            <a:r>
              <a:rPr lang="en-IE" dirty="0" smtClean="0"/>
              <a:t>William Parsons drawing</a:t>
            </a:r>
            <a:r>
              <a:rPr lang="en-IE" baseline="0" dirty="0" smtClean="0"/>
              <a:t> </a:t>
            </a:r>
            <a:r>
              <a:rPr lang="en-IE" dirty="0" smtClean="0"/>
              <a:t>of</a:t>
            </a:r>
            <a:r>
              <a:rPr lang="en-IE" baseline="0" dirty="0" smtClean="0"/>
              <a:t> </a:t>
            </a:r>
            <a:r>
              <a:rPr lang="en-IE" dirty="0" smtClean="0"/>
              <a:t>M51,</a:t>
            </a:r>
            <a:r>
              <a:rPr lang="en-IE" baseline="0" dirty="0" smtClean="0"/>
              <a:t> </a:t>
            </a:r>
            <a:r>
              <a:rPr lang="en-IE" dirty="0" smtClean="0"/>
              <a:t>the</a:t>
            </a:r>
            <a:r>
              <a:rPr lang="en-IE" baseline="0" dirty="0" smtClean="0"/>
              <a:t> </a:t>
            </a:r>
            <a:r>
              <a:rPr lang="en-IE" dirty="0" smtClean="0"/>
              <a:t>Whirlpool</a:t>
            </a:r>
            <a:r>
              <a:rPr lang="en-IE" baseline="0" dirty="0" smtClean="0"/>
              <a:t> </a:t>
            </a:r>
            <a:r>
              <a:rPr lang="en-IE" dirty="0" smtClean="0"/>
              <a:t>Galaxy</a:t>
            </a:r>
            <a:r>
              <a:rPr lang="en-IE" baseline="0" dirty="0" smtClean="0"/>
              <a:t> </a:t>
            </a:r>
            <a:r>
              <a:rPr lang="en-IE" dirty="0" smtClean="0"/>
              <a:t>as</a:t>
            </a:r>
            <a:r>
              <a:rPr lang="en-IE" baseline="0" dirty="0" smtClean="0"/>
              <a:t> </a:t>
            </a:r>
            <a:r>
              <a:rPr lang="en-IE" dirty="0" smtClean="0"/>
              <a:t>observed</a:t>
            </a:r>
            <a:r>
              <a:rPr lang="en-IE" baseline="0" dirty="0" smtClean="0"/>
              <a:t> </a:t>
            </a:r>
            <a:r>
              <a:rPr lang="en-IE" dirty="0" smtClean="0"/>
              <a:t>through</a:t>
            </a:r>
            <a:r>
              <a:rPr lang="en-IE" baseline="0" dirty="0" smtClean="0"/>
              <a:t> </a:t>
            </a:r>
            <a:r>
              <a:rPr lang="en-IE" dirty="0" smtClean="0"/>
              <a:t>the</a:t>
            </a:r>
            <a:r>
              <a:rPr lang="en-IE" baseline="0" dirty="0" smtClean="0"/>
              <a:t> 72-inch (1.8 m) </a:t>
            </a:r>
            <a:r>
              <a:rPr lang="en-IE" dirty="0" smtClean="0"/>
              <a:t>Leviathan Telescope in</a:t>
            </a:r>
            <a:r>
              <a:rPr lang="en-IE" baseline="0" dirty="0" smtClean="0"/>
              <a:t> Birr</a:t>
            </a:r>
            <a:r>
              <a:rPr lang="en-IE" dirty="0" smtClean="0"/>
              <a:t> </a:t>
            </a:r>
            <a:r>
              <a:rPr lang="en-IE" dirty="0" smtClean="0"/>
              <a:t>– 23.16</a:t>
            </a:r>
            <a:r>
              <a:rPr lang="en-IE" baseline="0" dirty="0" smtClean="0"/>
              <a:t> million light years away</a:t>
            </a:r>
            <a:endParaRPr lang="en-IE" dirty="0" smtClean="0"/>
          </a:p>
          <a:p>
            <a:r>
              <a:rPr lang="en-IE" dirty="0" smtClean="0"/>
              <a:t>1850 Drawing of M33, the Triangulum spiral galaxy, created by R.J. Mitchell </a:t>
            </a:r>
            <a:r>
              <a:rPr lang="en-IE" dirty="0" smtClean="0"/>
              <a:t>based on </a:t>
            </a:r>
            <a:r>
              <a:rPr lang="en-IE" dirty="0" smtClean="0"/>
              <a:t>observations by William </a:t>
            </a:r>
            <a:r>
              <a:rPr lang="en-IE" dirty="0" smtClean="0"/>
              <a:t>Parsons with the Leviathan Telescope in Birr, </a:t>
            </a:r>
            <a:r>
              <a:rPr lang="en-IE" dirty="0" smtClean="0"/>
              <a:t>around 1850 – 2.7 million light years</a:t>
            </a:r>
            <a:r>
              <a:rPr lang="en-IE" baseline="0" dirty="0" smtClean="0"/>
              <a:t> away</a:t>
            </a:r>
            <a:endParaRPr lang="en-IE" dirty="0" smtClean="0"/>
          </a:p>
          <a:p>
            <a:r>
              <a:rPr lang="en-IE" dirty="0" smtClean="0"/>
              <a:t>1883 </a:t>
            </a:r>
            <a:r>
              <a:rPr lang="en-IE" dirty="0" smtClean="0"/>
              <a:t>Photo of the Orion</a:t>
            </a:r>
            <a:r>
              <a:rPr lang="en-IE" baseline="0" dirty="0" smtClean="0"/>
              <a:t> </a:t>
            </a:r>
            <a:r>
              <a:rPr lang="en-IE" dirty="0" smtClean="0"/>
              <a:t>Nebula</a:t>
            </a:r>
            <a:r>
              <a:rPr lang="en-IE" baseline="0" dirty="0" smtClean="0"/>
              <a:t> by </a:t>
            </a:r>
            <a:r>
              <a:rPr lang="en-IE" dirty="0" smtClean="0"/>
              <a:t>A.</a:t>
            </a:r>
            <a:r>
              <a:rPr lang="en-IE" baseline="0" dirty="0" smtClean="0"/>
              <a:t> </a:t>
            </a:r>
            <a:r>
              <a:rPr lang="en-IE" dirty="0" smtClean="0"/>
              <a:t>A.</a:t>
            </a:r>
            <a:r>
              <a:rPr lang="en-IE" baseline="0" dirty="0" smtClean="0"/>
              <a:t> </a:t>
            </a:r>
            <a:r>
              <a:rPr lang="en-IE" dirty="0" smtClean="0"/>
              <a:t>Common with a 36-inch (0.9 m) telescope in the UK </a:t>
            </a:r>
            <a:r>
              <a:rPr lang="en-IE" dirty="0" smtClean="0"/>
              <a:t>– 1,344</a:t>
            </a:r>
            <a:r>
              <a:rPr lang="en-IE" baseline="0" dirty="0" smtClean="0"/>
              <a:t> light years away</a:t>
            </a:r>
            <a:endParaRPr lang="en-IE" dirty="0" smtClean="0"/>
          </a:p>
          <a:p>
            <a:r>
              <a:rPr lang="en-IE" dirty="0" smtClean="0"/>
              <a:t>1900 Andromeda Galaxy, Yerkes Observatory </a:t>
            </a:r>
            <a:r>
              <a:rPr lang="en-IE" dirty="0" smtClean="0"/>
              <a:t>USA around </a:t>
            </a:r>
            <a:r>
              <a:rPr lang="en-IE" dirty="0" smtClean="0"/>
              <a:t>1900 – 2.5 million light years away</a:t>
            </a:r>
            <a:r>
              <a:rPr lang="en-IE" baseline="0" dirty="0" smtClean="0"/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530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1902 </a:t>
            </a:r>
            <a:r>
              <a:rPr lang="en-IE" dirty="0" smtClean="0"/>
              <a:t>Photo of the Whirlpool Galaxy, M51 taken in Yerkes Observatory USA on </a:t>
            </a:r>
            <a:r>
              <a:rPr lang="en-IE" dirty="0" smtClean="0"/>
              <a:t>June 3, 1902 </a:t>
            </a:r>
          </a:p>
          <a:p>
            <a:r>
              <a:rPr lang="en-IE" dirty="0" smtClean="0"/>
              <a:t>1920-22 </a:t>
            </a:r>
            <a:r>
              <a:rPr lang="en-IE" smtClean="0"/>
              <a:t>Andromeda Galaxy </a:t>
            </a:r>
            <a:r>
              <a:rPr lang="en-IE" dirty="0" smtClean="0"/>
              <a:t>through the 100-inch (2.5</a:t>
            </a:r>
            <a:r>
              <a:rPr lang="en-IE" baseline="0" dirty="0" smtClean="0"/>
              <a:t> m) </a:t>
            </a:r>
            <a:r>
              <a:rPr lang="en-IE" dirty="0" smtClean="0"/>
              <a:t>Hooker Telescope USA by Edwin Hubble</a:t>
            </a:r>
            <a:r>
              <a:rPr lang="en-IE" baseline="0" dirty="0" smtClean="0"/>
              <a:t> </a:t>
            </a:r>
          </a:p>
          <a:p>
            <a:r>
              <a:rPr lang="en-IE" dirty="0" smtClean="0"/>
              <a:t>1964 </a:t>
            </a:r>
            <a:r>
              <a:rPr lang="en-IE" dirty="0" smtClean="0"/>
              <a:t>supernova using the </a:t>
            </a:r>
            <a:r>
              <a:rPr lang="en-IE" dirty="0" smtClean="0"/>
              <a:t>200-inch (5.1 m) Hale telescope at </a:t>
            </a:r>
            <a:r>
              <a:rPr lang="en-IE" dirty="0" smtClean="0"/>
              <a:t>Palomar Observatory</a:t>
            </a:r>
            <a:r>
              <a:rPr lang="en-IE" dirty="0" smtClean="0"/>
              <a:t>, USA </a:t>
            </a:r>
            <a:r>
              <a:rPr lang="en-IE" dirty="0" smtClean="0"/>
              <a:t>in 1964 </a:t>
            </a:r>
          </a:p>
          <a:p>
            <a:r>
              <a:rPr lang="en-IE" dirty="0" smtClean="0"/>
              <a:t>1971 supernova using the 200-inch </a:t>
            </a:r>
            <a:r>
              <a:rPr lang="en-IE" dirty="0" smtClean="0"/>
              <a:t>(5.1 m) Hale </a:t>
            </a:r>
            <a:r>
              <a:rPr lang="en-IE" dirty="0" smtClean="0"/>
              <a:t>telescope at Palomar Observatory, </a:t>
            </a:r>
            <a:r>
              <a:rPr lang="en-IE" dirty="0" smtClean="0"/>
              <a:t>USA in </a:t>
            </a:r>
            <a:r>
              <a:rPr lang="en-IE" dirty="0" smtClean="0"/>
              <a:t>1971 </a:t>
            </a:r>
          </a:p>
          <a:p>
            <a:r>
              <a:rPr lang="en-IE" dirty="0" smtClean="0"/>
              <a:t>1985 </a:t>
            </a:r>
            <a:r>
              <a:rPr lang="en-IE" dirty="0" smtClean="0"/>
              <a:t>Nebula N81 in Small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Magellanic</a:t>
            </a:r>
            <a:r>
              <a:rPr lang="en-IE" baseline="0" dirty="0" smtClean="0"/>
              <a:t> Cloud </a:t>
            </a:r>
            <a:r>
              <a:rPr lang="en-IE" dirty="0" smtClean="0"/>
              <a:t>obtained </a:t>
            </a:r>
            <a:r>
              <a:rPr lang="en-IE" dirty="0" smtClean="0"/>
              <a:t>at the </a:t>
            </a:r>
            <a:r>
              <a:rPr lang="en-IE" dirty="0" smtClean="0"/>
              <a:t>ESO (European Southern Observatory) </a:t>
            </a:r>
            <a:r>
              <a:rPr lang="en-IE" dirty="0" smtClean="0"/>
              <a:t>3.6 m telescope </a:t>
            </a:r>
            <a:r>
              <a:rPr lang="en-IE" dirty="0" smtClean="0"/>
              <a:t>in Chile, </a:t>
            </a:r>
            <a:r>
              <a:rPr lang="en-IE" dirty="0" smtClean="0"/>
              <a:t>November 1985 </a:t>
            </a:r>
            <a:r>
              <a:rPr lang="en-IE" dirty="0" smtClean="0"/>
              <a:t>– </a:t>
            </a:r>
            <a:r>
              <a:rPr lang="en-IE" baseline="0" dirty="0" smtClean="0"/>
              <a:t>200,000 light </a:t>
            </a:r>
            <a:r>
              <a:rPr lang="en-IE" baseline="0" dirty="0" smtClean="0"/>
              <a:t>years away</a:t>
            </a:r>
            <a:endParaRPr lang="en-IE" dirty="0" smtClean="0"/>
          </a:p>
          <a:p>
            <a:r>
              <a:rPr lang="en-IE" dirty="0" smtClean="0"/>
              <a:t>1990s </a:t>
            </a:r>
            <a:r>
              <a:rPr lang="en-IE" dirty="0" smtClean="0"/>
              <a:t>nearby galaxy </a:t>
            </a:r>
            <a:r>
              <a:rPr lang="en-IE" dirty="0" smtClean="0"/>
              <a:t>M100 </a:t>
            </a:r>
            <a:r>
              <a:rPr lang="en-IE" dirty="0" smtClean="0"/>
              <a:t>is viewed in the early 1990s with </a:t>
            </a:r>
            <a:r>
              <a:rPr lang="en-IE" dirty="0" smtClean="0"/>
              <a:t>Hubble Space Telescope,</a:t>
            </a:r>
            <a:r>
              <a:rPr lang="en-IE" baseline="0" dirty="0" smtClean="0"/>
              <a:t> 94.5-inches (2.4 m)</a:t>
            </a:r>
            <a:r>
              <a:rPr lang="en-IE" dirty="0" smtClean="0"/>
              <a:t> </a:t>
            </a:r>
            <a:r>
              <a:rPr lang="en-IE" dirty="0" smtClean="0"/>
              <a:t>- 55 million light years away</a:t>
            </a:r>
            <a:r>
              <a:rPr lang="en-IE" baseline="0" dirty="0" smtClean="0"/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331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2005 Whirlpool Galaxy, M51 by </a:t>
            </a:r>
            <a:r>
              <a:rPr lang="en-IE" dirty="0" smtClean="0"/>
              <a:t>Hubble Space Telescope, </a:t>
            </a:r>
            <a:r>
              <a:rPr lang="en-IE" dirty="0" smtClean="0"/>
              <a:t>released 25 April 2005 </a:t>
            </a:r>
          </a:p>
          <a:p>
            <a:r>
              <a:rPr lang="en-IE" dirty="0" smtClean="0"/>
              <a:t>2013 </a:t>
            </a:r>
            <a:r>
              <a:rPr lang="en-IE" dirty="0" smtClean="0"/>
              <a:t>Hubble Ultra Deep Field by NASA</a:t>
            </a:r>
            <a:r>
              <a:rPr lang="en-IE" baseline="0" dirty="0" smtClean="0"/>
              <a:t> with the Hubble Space Telescope, </a:t>
            </a:r>
            <a:r>
              <a:rPr lang="en-IE" dirty="0" smtClean="0"/>
              <a:t>taken/released </a:t>
            </a:r>
            <a:r>
              <a:rPr lang="en-IE" dirty="0" smtClean="0"/>
              <a:t>in </a:t>
            </a:r>
            <a:r>
              <a:rPr lang="en-IE" dirty="0" smtClean="0"/>
              <a:t>2013-2014</a:t>
            </a:r>
            <a:r>
              <a:rPr lang="en-IE" baseline="0" dirty="0" smtClean="0"/>
              <a:t> – shows a large number of objects, many of these are other galaxies. You can make out some spiral structures. </a:t>
            </a:r>
            <a:endParaRPr lang="en-I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2014 Triangulum </a:t>
            </a:r>
            <a:r>
              <a:rPr lang="en-IE" dirty="0" smtClean="0"/>
              <a:t>Galaxy,</a:t>
            </a:r>
            <a:r>
              <a:rPr lang="en-IE" baseline="0" dirty="0" smtClean="0"/>
              <a:t> a</a:t>
            </a:r>
            <a:r>
              <a:rPr lang="en-IE" dirty="0" smtClean="0"/>
              <a:t>lso </a:t>
            </a:r>
            <a:r>
              <a:rPr lang="en-IE" dirty="0" smtClean="0"/>
              <a:t>known as </a:t>
            </a:r>
            <a:r>
              <a:rPr lang="en-IE" dirty="0" smtClean="0"/>
              <a:t>M33</a:t>
            </a:r>
            <a:r>
              <a:rPr lang="en-IE" dirty="0" smtClean="0"/>
              <a:t>, </a:t>
            </a:r>
            <a:r>
              <a:rPr lang="en-IE" dirty="0" smtClean="0"/>
              <a:t>taken with the ESO VLT (Very Large</a:t>
            </a:r>
            <a:r>
              <a:rPr lang="en-IE" baseline="0" dirty="0" smtClean="0"/>
              <a:t> Telescope)</a:t>
            </a:r>
            <a:r>
              <a:rPr lang="en-IE" dirty="0" smtClean="0"/>
              <a:t> </a:t>
            </a:r>
            <a:r>
              <a:rPr lang="en-IE" dirty="0" smtClean="0"/>
              <a:t>Survey Telescope 2011-2014 </a:t>
            </a:r>
            <a:r>
              <a:rPr lang="en-IE" dirty="0" smtClean="0"/>
              <a:t>– 2.7 million light years</a:t>
            </a:r>
            <a:r>
              <a:rPr lang="en-IE" baseline="0" dirty="0" smtClean="0"/>
              <a:t> away (same object in 1850 image)</a:t>
            </a:r>
            <a:endParaRPr lang="en-IE" dirty="0" smtClean="0"/>
          </a:p>
          <a:p>
            <a:r>
              <a:rPr lang="en-IE" dirty="0" smtClean="0"/>
              <a:t>2018 </a:t>
            </a:r>
            <a:r>
              <a:rPr lang="en-IE" dirty="0" smtClean="0"/>
              <a:t>Nearby </a:t>
            </a:r>
            <a:r>
              <a:rPr lang="en-IE" dirty="0" smtClean="0"/>
              <a:t>galaxy </a:t>
            </a:r>
            <a:r>
              <a:rPr lang="en-IE" dirty="0" smtClean="0"/>
              <a:t>M100 </a:t>
            </a:r>
            <a:r>
              <a:rPr lang="en-IE" dirty="0" smtClean="0"/>
              <a:t>is viewed in 2018 with Hubble </a:t>
            </a:r>
            <a:r>
              <a:rPr lang="en-IE" dirty="0" smtClean="0"/>
              <a:t>Space Telescope (same object in 1990 image)</a:t>
            </a:r>
            <a:endParaRPr lang="en-IE" dirty="0" smtClean="0"/>
          </a:p>
          <a:p>
            <a:r>
              <a:rPr lang="en-IE" dirty="0" smtClean="0"/>
              <a:t>2019 The Southern Crab Nebula by </a:t>
            </a:r>
            <a:r>
              <a:rPr lang="en-IE" dirty="0" smtClean="0"/>
              <a:t>Hubble Space Telescope, </a:t>
            </a:r>
            <a:r>
              <a:rPr lang="en-IE" dirty="0" smtClean="0"/>
              <a:t>18 April 2019</a:t>
            </a:r>
            <a:r>
              <a:rPr lang="en-IE" baseline="0" dirty="0" smtClean="0"/>
              <a:t> – 6,849 light years away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83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300" dirty="0">
                <a:solidFill>
                  <a:srgbClr val="2CB671"/>
                </a:solidFill>
                <a:latin typeface="Replica-Regular" panose="02000503030000020004" pitchFamily="50" charset="0"/>
              </a:rPr>
              <a:t>How can we make better telescopes?</a:t>
            </a:r>
            <a:endParaRPr lang="en-IE" sz="1300" dirty="0">
              <a:solidFill>
                <a:schemeClr val="lt1"/>
              </a:solidFill>
              <a:latin typeface="Replica-Regular" panose="02000503030000020004" pitchFamily="50" charset="0"/>
            </a:endParaRP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300" dirty="0">
                <a:solidFill>
                  <a:schemeClr val="lt1"/>
                </a:solidFill>
                <a:latin typeface="Replica-Regular" panose="02000503030000020004" pitchFamily="50" charset="0"/>
              </a:rPr>
              <a:t>Materials 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300" dirty="0">
                <a:solidFill>
                  <a:schemeClr val="lt1"/>
                </a:solidFill>
                <a:latin typeface="Replica-Regular" panose="02000503030000020004" pitchFamily="50" charset="0"/>
              </a:rPr>
              <a:t>Size 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300" dirty="0">
                <a:solidFill>
                  <a:schemeClr val="lt1"/>
                </a:solidFill>
                <a:latin typeface="Replica-Regular" panose="02000503030000020004" pitchFamily="50" charset="0"/>
              </a:rPr>
              <a:t>Magnification capabilities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300" dirty="0">
                <a:solidFill>
                  <a:schemeClr val="lt1"/>
                </a:solidFill>
                <a:latin typeface="Replica-Regular" panose="02000503030000020004" pitchFamily="50" charset="0"/>
              </a:rPr>
              <a:t>Longevity &amp; maintenance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300" dirty="0">
                <a:solidFill>
                  <a:schemeClr val="lt1"/>
                </a:solidFill>
                <a:latin typeface="Replica-Regular" panose="02000503030000020004" pitchFamily="50" charset="0"/>
              </a:rPr>
              <a:t>Position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IE" sz="1300" dirty="0">
                <a:solidFill>
                  <a:schemeClr val="lt1"/>
                </a:solidFill>
                <a:latin typeface="Replica-Regular" panose="02000503030000020004" pitchFamily="50" charset="0"/>
              </a:rPr>
              <a:t>Type of EM radiation 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Materials can be made more reflective, stronger and requiring less upkeep.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A bigger aperture allows more detail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On the ground vs out in space</a:t>
            </a:r>
          </a:p>
          <a:p>
            <a:endParaRPr lang="en-IE" sz="1300" dirty="0">
              <a:solidFill>
                <a:schemeClr val="lt1"/>
              </a:solidFill>
              <a:latin typeface="Replica-Regular" panose="02000503030000020004" pitchFamily="50" charset="0"/>
            </a:endParaRPr>
          </a:p>
          <a:p>
            <a:pPr defTabSz="990752">
              <a:defRPr/>
            </a:pPr>
            <a:r>
              <a:rPr lang="en-IE" sz="1300" dirty="0">
                <a:solidFill>
                  <a:schemeClr val="lt1"/>
                </a:solidFill>
                <a:latin typeface="Replica-Regular" panose="02000503030000020004" pitchFamily="50" charset="0"/>
              </a:rPr>
              <a:t>Can we just keep making bigger and bigger telescopes?</a:t>
            </a:r>
          </a:p>
          <a:p>
            <a:endParaRPr lang="en-IE" sz="1300" dirty="0">
              <a:solidFill>
                <a:schemeClr val="lt1"/>
              </a:solidFill>
              <a:latin typeface="Replica-Regular" panose="02000503030000020004" pitchFamily="50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73EA-CDB0-4A42-8A6B-B59C9BF81F4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447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A2B4-7E7F-4342-B471-192AB01C3675}" type="datetime1">
              <a:rPr lang="en-IE" smtClean="0"/>
              <a:t>23/04/2021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203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7979-C197-4E12-9DCB-6D71B983EEE3}" type="datetime1">
              <a:rPr lang="en-IE" smtClean="0"/>
              <a:t>23/04/2021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054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B8F-D66B-4363-A5B8-3E10D8F930BB}" type="datetime1">
              <a:rPr lang="en-IE" smtClean="0"/>
              <a:t>23/04/2021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472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18047" y="473273"/>
            <a:ext cx="914814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/>
            </a:lvl1pPr>
            <a:lvl2pPr marL="0" indent="0" algn="ctr">
              <a:spcBef>
                <a:spcPts val="0"/>
              </a:spcBef>
              <a:buClrTx/>
              <a:buSzTx/>
              <a:buNone/>
              <a:defRPr sz="2601"/>
            </a:lvl2pPr>
            <a:lvl3pPr marL="0" indent="0" algn="ctr">
              <a:spcBef>
                <a:spcPts val="0"/>
              </a:spcBef>
              <a:buClrTx/>
              <a:buSzTx/>
              <a:buNone/>
              <a:defRPr sz="2601"/>
            </a:lvl3pPr>
            <a:lvl4pPr marL="0" indent="0" algn="ctr">
              <a:spcBef>
                <a:spcPts val="0"/>
              </a:spcBef>
              <a:buClrTx/>
              <a:buSzTx/>
              <a:buNone/>
              <a:defRPr sz="2601"/>
            </a:lvl4pPr>
            <a:lvl5pPr marL="0" indent="0" algn="ctr">
              <a:spcBef>
                <a:spcPts val="0"/>
              </a:spcBef>
              <a:buClrTx/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4661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/>
            </a:lvl1pPr>
            <a:lvl2pPr marL="0" indent="0" algn="ctr">
              <a:spcBef>
                <a:spcPts val="0"/>
              </a:spcBef>
              <a:buClrTx/>
              <a:buSzTx/>
              <a:buNone/>
              <a:defRPr sz="2601"/>
            </a:lvl2pPr>
            <a:lvl3pPr marL="0" indent="0" algn="ctr">
              <a:spcBef>
                <a:spcPts val="0"/>
              </a:spcBef>
              <a:buClrTx/>
              <a:buSzTx/>
              <a:buNone/>
              <a:defRPr sz="2601"/>
            </a:lvl3pPr>
            <a:lvl4pPr marL="0" indent="0" algn="ctr">
              <a:spcBef>
                <a:spcPts val="0"/>
              </a:spcBef>
              <a:buClrTx/>
              <a:buSzTx/>
              <a:buNone/>
              <a:defRPr sz="2601"/>
            </a:lvl4pPr>
            <a:lvl5pPr marL="0" indent="0" algn="ctr">
              <a:spcBef>
                <a:spcPts val="0"/>
              </a:spcBef>
              <a:buClrTx/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31380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18047" y="473273"/>
            <a:ext cx="914814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/>
            </a:lvl1pPr>
            <a:lvl2pPr marL="0" indent="0" algn="ctr">
              <a:spcBef>
                <a:spcPts val="0"/>
              </a:spcBef>
              <a:buClrTx/>
              <a:buSzTx/>
              <a:buNone/>
              <a:defRPr sz="2601"/>
            </a:lvl2pPr>
            <a:lvl3pPr marL="0" indent="0" algn="ctr">
              <a:spcBef>
                <a:spcPts val="0"/>
              </a:spcBef>
              <a:buClrTx/>
              <a:buSzTx/>
              <a:buNone/>
              <a:defRPr sz="2601"/>
            </a:lvl3pPr>
            <a:lvl4pPr marL="0" indent="0" algn="ctr">
              <a:spcBef>
                <a:spcPts val="0"/>
              </a:spcBef>
              <a:buClrTx/>
              <a:buSzTx/>
              <a:buNone/>
              <a:defRPr sz="2601"/>
            </a:lvl4pPr>
            <a:lvl5pPr marL="0" indent="0" algn="ctr">
              <a:spcBef>
                <a:spcPts val="0"/>
              </a:spcBef>
              <a:buClrTx/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3385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75872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98407" y="449240"/>
            <a:ext cx="5000626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/>
            </a:lvl1pPr>
            <a:lvl2pPr marL="0" indent="0" algn="ctr">
              <a:spcBef>
                <a:spcPts val="0"/>
              </a:spcBef>
              <a:buClrTx/>
              <a:buSzTx/>
              <a:buNone/>
              <a:defRPr sz="2601"/>
            </a:lvl2pPr>
            <a:lvl3pPr marL="0" indent="0" algn="ctr">
              <a:spcBef>
                <a:spcPts val="0"/>
              </a:spcBef>
              <a:buClrTx/>
              <a:buSzTx/>
              <a:buNone/>
              <a:defRPr sz="2601"/>
            </a:lvl3pPr>
            <a:lvl4pPr marL="0" indent="0" algn="ctr">
              <a:spcBef>
                <a:spcPts val="0"/>
              </a:spcBef>
              <a:buClrTx/>
              <a:buSzTx/>
              <a:buNone/>
              <a:defRPr sz="2601"/>
            </a:lvl4pPr>
            <a:lvl5pPr marL="0" indent="0" algn="ctr">
              <a:spcBef>
                <a:spcPts val="0"/>
              </a:spcBef>
              <a:buClrTx/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33585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5704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282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buClrTx/>
              <a:defRPr sz="1969"/>
            </a:lvl1pPr>
            <a:lvl2pPr marL="482186" indent="-241093">
              <a:spcBef>
                <a:spcPts val="2250"/>
              </a:spcBef>
              <a:buClrTx/>
              <a:defRPr sz="1969"/>
            </a:lvl2pPr>
            <a:lvl3pPr marL="723279" indent="-241093">
              <a:spcBef>
                <a:spcPts val="2250"/>
              </a:spcBef>
              <a:buClrTx/>
              <a:defRPr sz="1969"/>
            </a:lvl3pPr>
            <a:lvl4pPr marL="964372" indent="-241093">
              <a:spcBef>
                <a:spcPts val="2250"/>
              </a:spcBef>
              <a:buClrTx/>
              <a:defRPr sz="1969"/>
            </a:lvl4pPr>
            <a:lvl5pPr marL="1205465" indent="-241093">
              <a:spcBef>
                <a:spcPts val="2250"/>
              </a:spcBef>
              <a:buClrTx/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016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CFC7-A3F4-4330-B0E6-35FC48E6A4E1}" type="datetime1">
              <a:rPr lang="en-IE" smtClean="0"/>
              <a:t>23/04/2021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263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3714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310313" y="3491508"/>
            <a:ext cx="5000625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310313" y="446484"/>
            <a:ext cx="5000625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892969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71887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3008602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26272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2425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51594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2;p2"/>
          <p:cNvSpPr/>
          <p:nvPr/>
        </p:nvSpPr>
        <p:spPr>
          <a:xfrm>
            <a:off x="-1" y="-12700"/>
            <a:ext cx="12192001" cy="3013201"/>
          </a:xfrm>
          <a:prstGeom prst="rect">
            <a:avLst/>
          </a:prstGeom>
          <a:solidFill>
            <a:srgbClr val="005EAE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914367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104898" y="3819975"/>
            <a:ext cx="10001253" cy="554851"/>
          </a:xfrm>
          <a:prstGeom prst="rect">
            <a:avLst/>
          </a:prstGeom>
        </p:spPr>
        <p:txBody>
          <a:bodyPr lIns="64995" tIns="64995" rIns="64995" bIns="64995"/>
          <a:lstStyle>
            <a:lvl1pPr algn="l" defTabSz="914367">
              <a:defRPr sz="4359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899" y="4394174"/>
            <a:ext cx="10001253" cy="361801"/>
          </a:xfrm>
          <a:prstGeom prst="rect">
            <a:avLst/>
          </a:prstGeom>
        </p:spPr>
        <p:txBody>
          <a:bodyPr lIns="64995" tIns="64995" rIns="64995" bIns="64995" anchor="t"/>
          <a:lstStyle>
            <a:lvl1pPr marL="431784" indent="-413926" defTabSz="914367">
              <a:spcBef>
                <a:spcPts val="141"/>
              </a:spcBef>
              <a:buClrTx/>
              <a:buSzTx/>
              <a:buNone/>
              <a:defRPr sz="1266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784" indent="-74609" defTabSz="914367">
              <a:spcBef>
                <a:spcPts val="141"/>
              </a:spcBef>
              <a:buClrTx/>
              <a:buSzTx/>
              <a:buNone/>
              <a:defRPr sz="1266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1784" indent="264706" defTabSz="914367">
              <a:spcBef>
                <a:spcPts val="141"/>
              </a:spcBef>
              <a:buClrTx/>
              <a:buSzTx/>
              <a:buNone/>
              <a:defRPr sz="1266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1784" indent="604022" defTabSz="914367">
              <a:spcBef>
                <a:spcPts val="141"/>
              </a:spcBef>
              <a:buClrTx/>
              <a:buSzTx/>
              <a:buNone/>
              <a:defRPr sz="1266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784" indent="925479" defTabSz="914367">
              <a:spcBef>
                <a:spcPts val="141"/>
              </a:spcBef>
              <a:buClrTx/>
              <a:buSzTx/>
              <a:buNone/>
              <a:defRPr sz="1266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0" name="Google Shape;15;p2" descr="Google Shape;15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233" y="687722"/>
            <a:ext cx="6182401" cy="123926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Google Shape;16;p2"/>
          <p:cNvSpPr txBox="1">
            <a:spLocks noGrp="1"/>
          </p:cNvSpPr>
          <p:nvPr>
            <p:ph type="body" sz="quarter" idx="13"/>
          </p:nvPr>
        </p:nvSpPr>
        <p:spPr>
          <a:xfrm>
            <a:off x="1104900" y="5386500"/>
            <a:ext cx="6239100" cy="979375"/>
          </a:xfrm>
          <a:prstGeom prst="rect">
            <a:avLst/>
          </a:prstGeom>
        </p:spPr>
        <p:txBody>
          <a:bodyPr lIns="64995" tIns="64995" rIns="64995" bIns="64995" anchor="t"/>
          <a:lstStyle>
            <a:lvl1pPr marL="385238" indent="-287015" defTabSz="914367">
              <a:spcBef>
                <a:spcPts val="0"/>
              </a:spcBef>
              <a:buClr>
                <a:srgbClr val="005EAE"/>
              </a:buClr>
              <a:buSzPts val="1800"/>
              <a:buFont typeface="Arial"/>
              <a:defRPr sz="1800">
                <a:solidFill>
                  <a:srgbClr val="005EAE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547914" indent="-408214" defTabSz="1300480">
              <a:spcBef>
                <a:spcPts val="0"/>
              </a:spcBef>
              <a:buClr>
                <a:srgbClr val="005EAE"/>
              </a:buClr>
              <a:buSzPts val="1800"/>
              <a:buFont typeface="Arial"/>
              <a:defRPr sz="1800">
                <a:solidFill>
                  <a:srgbClr val="005EA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" name="Google Shape;17;p2"/>
          <p:cNvSpPr/>
          <p:nvPr/>
        </p:nvSpPr>
        <p:spPr>
          <a:xfrm>
            <a:off x="-1" y="6498000"/>
            <a:ext cx="12192001" cy="360001"/>
          </a:xfrm>
          <a:prstGeom prst="rect">
            <a:avLst/>
          </a:prstGeom>
          <a:solidFill>
            <a:srgbClr val="005EAE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algn="l" defTabSz="914367">
              <a:defRPr sz="1400" b="0">
                <a:latin typeface="Calibri"/>
                <a:ea typeface="Calibri"/>
                <a:cs typeface="Calibri"/>
                <a:sym typeface="Calibri"/>
              </a:defRPr>
            </a:pPr>
            <a:endParaRPr sz="984"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38028" y="6204159"/>
            <a:ext cx="299574" cy="304384"/>
          </a:xfrm>
          <a:prstGeom prst="rect">
            <a:avLst/>
          </a:prstGeom>
        </p:spPr>
        <p:txBody>
          <a:bodyPr lIns="64995" tIns="64995" rIns="64995" bIns="64995" anchor="ctr"/>
          <a:lstStyle>
            <a:lvl1pPr algn="r" defTabSz="914367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7816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914399" y="1122363"/>
            <a:ext cx="10363202" cy="2387601"/>
          </a:xfrm>
          <a:prstGeom prst="rect">
            <a:avLst/>
          </a:prstGeom>
        </p:spPr>
        <p:txBody>
          <a:bodyPr lIns="130026" tIns="130026" rIns="130026" bIns="130026" anchor="b"/>
          <a:lstStyle>
            <a:lvl1pPr defTabSz="914367">
              <a:lnSpc>
                <a:spcPct val="90000"/>
              </a:lnSpc>
              <a:defRPr sz="590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1" cy="1655762"/>
          </a:xfrm>
          <a:prstGeom prst="rect">
            <a:avLst/>
          </a:prstGeom>
        </p:spPr>
        <p:txBody>
          <a:bodyPr lIns="130026" tIns="130026" rIns="130026" bIns="130026" anchor="t"/>
          <a:lstStyle>
            <a:lvl1pPr marL="406385" indent="-370668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6385" indent="-31352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6385" indent="307963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06385" indent="638350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06385" indent="959807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54227" y="6386723"/>
            <a:ext cx="299574" cy="304384"/>
          </a:xfrm>
          <a:prstGeom prst="rect">
            <a:avLst/>
          </a:prstGeom>
        </p:spPr>
        <p:txBody>
          <a:bodyPr lIns="64995" tIns="64995" rIns="64995" bIns="64995" anchor="ctr"/>
          <a:lstStyle>
            <a:lvl1pPr algn="r" defTabSz="914367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21966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1" cy="1325564"/>
          </a:xfrm>
          <a:prstGeom prst="rect">
            <a:avLst/>
          </a:prstGeom>
        </p:spPr>
        <p:txBody>
          <a:bodyPr lIns="130026" tIns="130026" rIns="130026" bIns="130026"/>
          <a:lstStyle>
            <a:lvl1pPr algn="l" defTabSz="914367">
              <a:lnSpc>
                <a:spcPct val="90000"/>
              </a:lnSpc>
              <a:defRPr sz="435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lIns="130026" tIns="130026" rIns="130026" bIns="130026" anchor="t"/>
          <a:lstStyle>
            <a:lvl1pPr marL="423507" indent="-387789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9179" indent="-424145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9391" indent="-475042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53710" indent="-508974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5168" indent="-508974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54227" y="6386723"/>
            <a:ext cx="299574" cy="304384"/>
          </a:xfrm>
          <a:prstGeom prst="rect">
            <a:avLst/>
          </a:prstGeom>
        </p:spPr>
        <p:txBody>
          <a:bodyPr lIns="64995" tIns="64995" rIns="64995" bIns="64995" anchor="ctr"/>
          <a:lstStyle>
            <a:lvl1pPr algn="r" defTabSz="914367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07769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9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1CF4-DF25-416B-A287-D60B3552EDBE}" type="datetime1">
              <a:rPr lang="en-IE" smtClean="0"/>
              <a:t>23/04/2021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536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1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1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7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7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0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3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0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9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1" cy="1325564"/>
          </a:xfrm>
          <a:prstGeom prst="rect">
            <a:avLst/>
          </a:prstGeom>
        </p:spPr>
        <p:txBody>
          <a:bodyPr lIns="130026" tIns="130026" rIns="130026" bIns="130026"/>
          <a:lstStyle>
            <a:lvl1pPr algn="l" defTabSz="914367">
              <a:lnSpc>
                <a:spcPct val="90000"/>
              </a:lnSpc>
              <a:defRPr sz="435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lIns="130026" tIns="130026" rIns="130026" bIns="130026" anchor="t"/>
          <a:lstStyle>
            <a:lvl1pPr marL="423507" indent="-387789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9179" indent="-424145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9391" indent="-475042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53710" indent="-508974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5168" indent="-508974" defTabSz="914367">
              <a:lnSpc>
                <a:spcPct val="90000"/>
              </a:lnSpc>
              <a:spcBef>
                <a:spcPts val="984"/>
              </a:spcBef>
              <a:buClr>
                <a:srgbClr val="000000"/>
              </a:buClr>
              <a:buSzPts val="3800"/>
              <a:buFont typeface="Arial"/>
              <a:defRPr sz="267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20225" y="6408382"/>
            <a:ext cx="333576" cy="261065"/>
          </a:xfrm>
          <a:prstGeom prst="rect">
            <a:avLst/>
          </a:prstGeom>
        </p:spPr>
        <p:txBody>
          <a:bodyPr lIns="64995" tIns="64995" rIns="64995" bIns="64995" anchor="ctr"/>
          <a:lstStyle>
            <a:lvl1pPr algn="r" defTabSz="914367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057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B250-902F-4EC3-B948-976CC11E55C5}" type="datetime1">
              <a:rPr lang="en-IE" smtClean="0"/>
              <a:t>23/04/2021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217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D165-AC6D-42B9-A62A-D696B984FB02}" type="datetime1">
              <a:rPr lang="en-IE" smtClean="0"/>
              <a:t>23/04/2021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2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38C4-375F-4152-9367-45C3A3F00514}" type="datetime1">
              <a:rPr lang="en-IE" smtClean="0"/>
              <a:t>23/04/2021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711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4400-3A94-40E0-BBA4-EF0417F2290F}" type="datetime1">
              <a:rPr lang="en-IE" smtClean="0"/>
              <a:t>23/04/2021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97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5079-A3E9-4E3B-A69C-2CA50C6473E2}" type="datetime1">
              <a:rPr lang="en-IE" smtClean="0"/>
              <a:t>23/04/2021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773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F3C-46EA-4814-B873-72B08C1F68F4}" type="datetime1">
              <a:rPr lang="en-IE" smtClean="0"/>
              <a:t>23/04/2021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04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41EE-79C1-472F-BA79-0A0CCCC1B0AB}" type="datetime1">
              <a:rPr lang="en-IE" smtClean="0"/>
              <a:t>23/04/2021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Áine Flood        @I_LOFAR        @LOFARIreland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FFBD-8679-43C9-A3CE-0BD8D8EEA0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755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7892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24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910F-1A63-F447-A43F-0205C9A934F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C331-B8E1-DC41-9EDB-F6878E2F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3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em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CC17C432-9B47-AD4F-AEA3-6153DAF3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90;p2">
            <a:extLst>
              <a:ext uri="{FF2B5EF4-FFF2-40B4-BE49-F238E27FC236}">
                <a16:creationId xmlns:a16="http://schemas.microsoft.com/office/drawing/2014/main" id="{1BFD3983-C577-9B4E-AA11-96AE41C5981C}"/>
              </a:ext>
            </a:extLst>
          </p:cNvPr>
          <p:cNvSpPr txBox="1">
            <a:spLocks/>
          </p:cNvSpPr>
          <p:nvPr/>
        </p:nvSpPr>
        <p:spPr>
          <a:xfrm>
            <a:off x="423049" y="3886199"/>
            <a:ext cx="9144000" cy="90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8000"/>
              </a:lnSpc>
              <a:buClr>
                <a:schemeClr val="lt1"/>
              </a:buClr>
              <a:buSzPts val="6000"/>
            </a:pPr>
            <a:r>
              <a:rPr lang="en-IE" sz="40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Past, Present &amp; Future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8BFCB3-B024-714B-B1D4-D79311043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95" y="512162"/>
            <a:ext cx="2254612" cy="589274"/>
          </a:xfrm>
          <a:prstGeom prst="rect">
            <a:avLst/>
          </a:prstGeom>
        </p:spPr>
      </p:pic>
      <p:sp>
        <p:nvSpPr>
          <p:cNvPr id="8" name="Google Shape;90;p2">
            <a:extLst>
              <a:ext uri="{FF2B5EF4-FFF2-40B4-BE49-F238E27FC236}">
                <a16:creationId xmlns:a16="http://schemas.microsoft.com/office/drawing/2014/main" id="{1BFD3983-C577-9B4E-AA11-96AE41C5981C}"/>
              </a:ext>
            </a:extLst>
          </p:cNvPr>
          <p:cNvSpPr txBox="1">
            <a:spLocks/>
          </p:cNvSpPr>
          <p:nvPr/>
        </p:nvSpPr>
        <p:spPr>
          <a:xfrm>
            <a:off x="423048" y="2800350"/>
            <a:ext cx="10781105" cy="118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8000"/>
              </a:lnSpc>
              <a:buClr>
                <a:schemeClr val="lt1"/>
              </a:buClr>
              <a:buSzPts val="6000"/>
            </a:pPr>
            <a:r>
              <a:rPr lang="en-IE" sz="6600" dirty="0" smtClean="0">
                <a:solidFill>
                  <a:schemeClr val="lt1"/>
                </a:solidFill>
                <a:latin typeface="Replica-Bold" panose="02000503030000020004" pitchFamily="2" charset="77"/>
              </a:rPr>
              <a:t>Telescopes</a:t>
            </a:r>
            <a:r>
              <a:rPr lang="en-IE" sz="6000" dirty="0" smtClean="0">
                <a:solidFill>
                  <a:schemeClr val="lt1"/>
                </a:solidFill>
                <a:latin typeface="Replica-Bold" panose="02000503030000020004" pitchFamily="2" charset="77"/>
              </a:rPr>
              <a:t> through the Ages</a:t>
            </a:r>
            <a:endParaRPr lang="en-IE" sz="6000" dirty="0">
              <a:solidFill>
                <a:schemeClr val="lt1"/>
              </a:solidFill>
              <a:latin typeface="Replica-Bold" panose="02000503030000020004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56" y="5821310"/>
            <a:ext cx="1522862" cy="91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18" y="5676694"/>
            <a:ext cx="1971526" cy="1155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85" y="104717"/>
            <a:ext cx="3523715" cy="1105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90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45" y="273177"/>
            <a:ext cx="2252106" cy="1852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14" y="273177"/>
            <a:ext cx="2444156" cy="185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66" y="273177"/>
            <a:ext cx="2375678" cy="184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9992" y="2201302"/>
            <a:ext cx="1838196" cy="2346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48" y="2449941"/>
            <a:ext cx="1434901" cy="184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4" y="2455667"/>
            <a:ext cx="1378708" cy="1843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67" y="2449941"/>
            <a:ext cx="1379201" cy="1849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80" y="2449941"/>
            <a:ext cx="1207879" cy="1849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73" y="2449940"/>
            <a:ext cx="1888548" cy="1849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5" y="4640677"/>
            <a:ext cx="2665281" cy="1849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10" y="4632355"/>
            <a:ext cx="2026343" cy="1849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69" y="4632354"/>
            <a:ext cx="1578447" cy="1849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82" y="4640677"/>
            <a:ext cx="2205750" cy="1849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48" y="273177"/>
            <a:ext cx="1194170" cy="1849038"/>
          </a:xfrm>
          <a:prstGeom prst="rect">
            <a:avLst/>
          </a:prstGeom>
        </p:spPr>
      </p:pic>
      <p:sp>
        <p:nvSpPr>
          <p:cNvPr id="1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2129171" y="2020660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1845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9203085" y="2020660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1900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4224234" y="204026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1850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3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419965" y="202066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1883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5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280163" y="418961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1902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6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477871" y="418961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1922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7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884785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1971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8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5198940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1964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233392" y="6385173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2005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487787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1985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336230" y="638517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2014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2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901048" y="6385173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2013</a:t>
            </a:r>
          </a:p>
        </p:txBody>
      </p:sp>
      <p:sp>
        <p:nvSpPr>
          <p:cNvPr id="33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0343620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1990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4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660673" y="638517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2018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5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0671465" y="638517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2019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85" y="4626704"/>
            <a:ext cx="1872442" cy="18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22530" y="490031"/>
            <a:ext cx="7770385" cy="590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6600" b="1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How can we make better telescopes?</a:t>
            </a:r>
            <a:endParaRPr lang="en-IE" sz="6600" b="1" dirty="0">
              <a:solidFill>
                <a:srgbClr val="2CB671"/>
              </a:solidFill>
              <a:latin typeface="Replica-Regular" panose="02000503030000020004" pitchFamily="50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4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0D08-0331-46BB-AF9B-E871B757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6" y="778542"/>
            <a:ext cx="11714594" cy="1003270"/>
          </a:xfrm>
        </p:spPr>
        <p:txBody>
          <a:bodyPr>
            <a:normAutofit fontScale="90000"/>
          </a:bodyPr>
          <a:lstStyle/>
          <a:p>
            <a: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Discussion: </a:t>
            </a:r>
            <a:b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</a:br>
            <a: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How can we make </a:t>
            </a:r>
            <a:r>
              <a:rPr lang="en-IE" sz="5400" dirty="0">
                <a:solidFill>
                  <a:srgbClr val="2CB671"/>
                </a:solidFill>
                <a:latin typeface="Replica-Regular" panose="02000503030000020004" pitchFamily="50" charset="0"/>
              </a:rPr>
              <a:t>better </a:t>
            </a:r>
            <a: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telescopes?</a:t>
            </a:r>
            <a:endParaRPr lang="en-IE" sz="5400" dirty="0">
              <a:solidFill>
                <a:srgbClr val="2CB671"/>
              </a:solidFill>
              <a:latin typeface="Replica-Regular" panose="02000503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BCCAF-9D19-442E-B5AD-9C0ABB0A0FE9}"/>
              </a:ext>
            </a:extLst>
          </p:cNvPr>
          <p:cNvSpPr txBox="1"/>
          <p:nvPr/>
        </p:nvSpPr>
        <p:spPr>
          <a:xfrm>
            <a:off x="835015" y="2409373"/>
            <a:ext cx="5098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lt1"/>
                </a:solidFill>
                <a:latin typeface="Replica-Regular" panose="02000503030000020004" pitchFamily="50" charset="0"/>
              </a:rPr>
              <a:t>Materials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lt1"/>
                </a:solidFill>
                <a:latin typeface="Replica-Regular" panose="02000503030000020004" pitchFamily="50" charset="0"/>
              </a:rPr>
              <a:t>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lt1"/>
                </a:solidFill>
                <a:latin typeface="Replica-Regular" panose="02000503030000020004" pitchFamily="50" charset="0"/>
              </a:rPr>
              <a:t>Magnification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lt1"/>
                </a:solidFill>
                <a:latin typeface="Replica-Regular" panose="02000503030000020004" pitchFamily="50" charset="0"/>
              </a:rPr>
              <a:t>Longevity &amp;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lt1"/>
                </a:solidFill>
                <a:latin typeface="Replica-Regular" panose="02000503030000020004" pitchFamily="50" charset="0"/>
              </a:rPr>
              <a:t>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lt1"/>
                </a:solidFill>
                <a:latin typeface="Replica-Regular" panose="02000503030000020004" pitchFamily="50" charset="0"/>
              </a:rPr>
              <a:t>Type of EM radiation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0D08-0331-46BB-AF9B-E871B757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6" y="778542"/>
            <a:ext cx="11714594" cy="1003270"/>
          </a:xfrm>
        </p:spPr>
        <p:txBody>
          <a:bodyPr>
            <a:normAutofit fontScale="90000"/>
          </a:bodyPr>
          <a:lstStyle/>
          <a:p>
            <a: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Discussion: </a:t>
            </a:r>
            <a:b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</a:br>
            <a: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How </a:t>
            </a:r>
            <a: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can we make </a:t>
            </a:r>
            <a:r>
              <a:rPr lang="en-IE" sz="5400" dirty="0">
                <a:solidFill>
                  <a:srgbClr val="2CB671"/>
                </a:solidFill>
                <a:latin typeface="Replica-Regular" panose="02000503030000020004" pitchFamily="50" charset="0"/>
              </a:rPr>
              <a:t>better </a:t>
            </a:r>
            <a:r>
              <a:rPr lang="en-IE" sz="5400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telescopes?</a:t>
            </a:r>
            <a:endParaRPr lang="en-IE" sz="5400" dirty="0">
              <a:solidFill>
                <a:srgbClr val="2CB671"/>
              </a:solidFill>
              <a:latin typeface="Replica-Regular" panose="02000503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A8307-552F-416C-A705-132DCB3165A2}"/>
              </a:ext>
            </a:extLst>
          </p:cNvPr>
          <p:cNvSpPr txBox="1"/>
          <p:nvPr/>
        </p:nvSpPr>
        <p:spPr>
          <a:xfrm>
            <a:off x="913270" y="3139348"/>
            <a:ext cx="9693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IE" sz="4000" dirty="0">
                <a:solidFill>
                  <a:schemeClr val="lt1"/>
                </a:solidFill>
                <a:latin typeface="Replica-Regular" panose="02000503030000020004" pitchFamily="50" charset="0"/>
              </a:rPr>
              <a:t>Can we just keep making bigger and bigger telescopes</a:t>
            </a:r>
            <a:r>
              <a:rPr lang="en-IE" sz="4000" dirty="0" smtClean="0">
                <a:solidFill>
                  <a:schemeClr val="lt1"/>
                </a:solidFill>
                <a:latin typeface="Replica-Regular" panose="02000503030000020004" pitchFamily="50" charset="0"/>
              </a:rPr>
              <a:t>?</a:t>
            </a:r>
            <a:endParaRPr lang="en-IE" sz="4000" dirty="0">
              <a:solidFill>
                <a:schemeClr val="lt1"/>
              </a:solidFill>
              <a:latin typeface="Replica-Regular" panose="02000503030000020004" pitchFamily="50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875609" cy="2846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95" y="3019113"/>
            <a:ext cx="7581305" cy="3790652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8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0D08-0331-46BB-AF9B-E871B757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72" y="218902"/>
            <a:ext cx="7150495" cy="1003270"/>
          </a:xfrm>
        </p:spPr>
        <p:txBody>
          <a:bodyPr>
            <a:normAutofit/>
          </a:bodyPr>
          <a:lstStyle/>
          <a:p>
            <a:r>
              <a:rPr lang="en-IE" sz="5400" dirty="0">
                <a:solidFill>
                  <a:srgbClr val="2CB671"/>
                </a:solidFill>
                <a:latin typeface="Replica-Regular" panose="02000503030000020004" pitchFamily="50" charset="0"/>
              </a:rPr>
              <a:t>Physical Limitations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95C6-5569-49E3-8C12-F5559C92B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389" y="1487876"/>
            <a:ext cx="4074786" cy="1185950"/>
          </a:xfrm>
        </p:spPr>
        <p:txBody>
          <a:bodyPr>
            <a:normAutofit/>
          </a:bodyPr>
          <a:lstStyle/>
          <a:p>
            <a:endParaRPr lang="en-IE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IE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88EDD-3B6D-4D9B-8698-E232771C55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308" y="1487876"/>
            <a:ext cx="6794079" cy="476293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25" y="1829727"/>
            <a:ext cx="4333399" cy="3253264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4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670"/>
            <a:ext cx="9144000" cy="480417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4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207615"/>
            <a:ext cx="6429375" cy="644277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09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47" y="0"/>
            <a:ext cx="4983106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9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4940" y="147145"/>
            <a:ext cx="88537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2CB671"/>
                </a:solidFill>
                <a:effectLst/>
                <a:latin typeface="Replica-Regular" panose="02000503030000020004" pitchFamily="50" charset="0"/>
                <a:cs typeface="Arial" panose="020B0604020202020204" pitchFamily="34" charset="0"/>
              </a:rPr>
              <a:t>What light can we capture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2CB671"/>
                </a:solidFill>
                <a:effectLst/>
                <a:latin typeface="Replica-Regular" panose="02000503030000020004" pitchFamily="50" charset="0"/>
                <a:cs typeface="Arial" panose="020B0604020202020204" pitchFamily="34" charset="0"/>
              </a:rPr>
              <a:t>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eplica-Regular" panose="02000503030000020004" pitchFamily="50" charset="0"/>
            </a:endParaRPr>
          </a:p>
        </p:txBody>
      </p:sp>
      <p:pic>
        <p:nvPicPr>
          <p:cNvPr id="1027" name="Picture 3" descr="https://lh4.googleusercontent.com/ZzjlsnRpX6EHAu6D7e6QcU8lLBJOuI1rPanU7X1Jh_BX8OF9zTtiMsyTPBjsFRxFyxPUU67HMikxjQLIEBSmTFFBkfasNReDszYjwYBklyfJUEE72jlQ-_Vtp4kEJpE5Vu4kB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7" y="3259759"/>
            <a:ext cx="6496895" cy="33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6478" y="2828421"/>
            <a:ext cx="53655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Like in an airport </a:t>
            </a:r>
            <a:r>
              <a:rPr lang="en-US" altLang="en-US" sz="2800" dirty="0" smtClean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when we </a:t>
            </a:r>
            <a:r>
              <a:rPr lang="en-US" altLang="en-US" sz="2800" dirty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use x-rays to look into something we can’t </a:t>
            </a:r>
            <a:r>
              <a:rPr lang="en-US" altLang="en-US" sz="2800" dirty="0" smtClean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see, we </a:t>
            </a:r>
            <a:r>
              <a:rPr lang="en-US" altLang="en-US" sz="2800" dirty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collect different forms of EM </a:t>
            </a:r>
            <a:r>
              <a:rPr lang="en-US" altLang="en-US" sz="2800" dirty="0" smtClean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radiation to create </a:t>
            </a:r>
            <a:r>
              <a:rPr lang="en-US" altLang="en-US" sz="2800" dirty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a clearer image of space</a:t>
            </a:r>
            <a:r>
              <a:rPr lang="en-US" altLang="en-US" sz="2800" dirty="0" smtClean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.</a:t>
            </a:r>
            <a:r>
              <a:rPr lang="en-US" altLang="en-US" sz="2800" dirty="0">
                <a:latin typeface="Replica-Regular" panose="02000503030000020004" pitchFamily="50" charset="0"/>
              </a:rPr>
              <a:t/>
            </a:r>
            <a:br>
              <a:rPr lang="en-US" altLang="en-US" sz="2800" dirty="0">
                <a:latin typeface="Replica-Regular" panose="02000503030000020004" pitchFamily="50" charset="0"/>
              </a:rPr>
            </a:br>
            <a:endParaRPr lang="en-US" altLang="en-US" sz="2800" dirty="0">
              <a:latin typeface="Replica-Regular" panose="02000503030000020004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One way to see into space is with radio waves that aren’t </a:t>
            </a:r>
            <a:r>
              <a:rPr lang="en-IE" altLang="en-US" sz="2800" dirty="0" smtClean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blocked </a:t>
            </a:r>
            <a:r>
              <a:rPr lang="en-IE" altLang="en-US" sz="2800" dirty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out by our atmosphere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  <a:latin typeface="Replica-Regular" panose="02000503030000020004" pitchFamily="50" charset="0"/>
                <a:cs typeface="Arial" panose="020B0604020202020204" pitchFamily="34" charset="0"/>
              </a:rPr>
              <a:t> </a:t>
            </a:r>
            <a:endParaRPr lang="en-IE" sz="2800" dirty="0">
              <a:latin typeface="Replica-Regular" panose="02000503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3B49"/>
              </a:clrFrom>
              <a:clrTo>
                <a:srgbClr val="003B4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92" y="985837"/>
            <a:ext cx="2086520" cy="1806807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4940" y="985837"/>
            <a:ext cx="761524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eplica-Regular" panose="02000503030000020004" pitchFamily="50" charset="0"/>
                <a:cs typeface="Arial" panose="020B0604020202020204" pitchFamily="34" charset="0"/>
              </a:rPr>
              <a:t>Traditional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eplica-Regular" panose="02000503030000020004" pitchFamily="50" charset="0"/>
                <a:cs typeface="Arial" panose="020B0604020202020204" pitchFamily="34" charset="0"/>
              </a:rPr>
              <a:t>telescopes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eplica-Regular" panose="02000503030000020004" pitchFamily="50" charset="0"/>
                <a:cs typeface="Arial" panose="020B0604020202020204" pitchFamily="34" charset="0"/>
              </a:rPr>
              <a:t>as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eplica-Regular" panose="02000503030000020004" pitchFamily="50" charset="0"/>
                <a:cs typeface="Arial" panose="020B0604020202020204" pitchFamily="34" charset="0"/>
              </a:rPr>
              <a:t>we might understand them use visible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eplica-Regular" panose="02000503030000020004" pitchFamily="50" charset="0"/>
                <a:cs typeface="Arial" panose="020B0604020202020204" pitchFamily="34" charset="0"/>
              </a:rPr>
              <a:t>light.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Replica-Regular" panose="02000503030000020004" pitchFamily="50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2800" dirty="0">
                <a:solidFill>
                  <a:schemeClr val="bg1"/>
                </a:solidFill>
                <a:latin typeface="Replica-Regular" panose="02000503030000020004" pitchFamily="50" charset="0"/>
              </a:rPr>
              <a:t>BUT what about when it’s cloudy or if we want to observe during the </a:t>
            </a:r>
            <a:r>
              <a:rPr lang="en-IE" altLang="en-US" sz="2800" dirty="0" smtClean="0">
                <a:solidFill>
                  <a:schemeClr val="bg1"/>
                </a:solidFill>
                <a:latin typeface="Replica-Regular" panose="02000503030000020004" pitchFamily="50" charset="0"/>
              </a:rPr>
              <a:t>day?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eplica-Regular" panose="02000503030000020004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eplica-Regular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AC4E14-E52B-854C-BCEA-28EDCF903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88" t="2333" r="18448" b="26302"/>
          <a:stretch/>
        </p:blipFill>
        <p:spPr>
          <a:xfrm>
            <a:off x="5905499" y="-19050"/>
            <a:ext cx="6343651" cy="6915150"/>
          </a:xfrm>
          <a:prstGeom prst="rect">
            <a:avLst/>
          </a:prstGeom>
        </p:spPr>
      </p:pic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5920420" y="5772424"/>
            <a:ext cx="4982042" cy="8448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lica-Mono" panose="02000609030000020004" pitchFamily="49" charset="77"/>
                <a:ea typeface="+mj-ea"/>
                <a:cs typeface="+mj-cs"/>
              </a:rPr>
              <a:t>International LOFAR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lica-Mono" panose="02000609030000020004" pitchFamily="49" charset="77"/>
                <a:ea typeface="+mj-ea"/>
                <a:cs typeface="+mj-cs"/>
              </a:rPr>
              <a:t>Telescope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plica-Mono" panose="02000609030000020004" pitchFamily="49" charset="77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98"/>
            <a:ext cx="5920420" cy="6858000"/>
          </a:xfrm>
          <a:prstGeom prst="rect">
            <a:avLst/>
          </a:prstGeom>
          <a:solidFill>
            <a:srgbClr val="3BAB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B7EF1-ED02-4E45-8EA2-649FCBB59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68" y="6269717"/>
            <a:ext cx="1883294" cy="47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6D897-66EF-FB42-805B-ABD9F2B00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066" y="6194844"/>
            <a:ext cx="1974076" cy="461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47" y="6030973"/>
            <a:ext cx="1227455" cy="736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1" t="6638" r="579" b="23482"/>
          <a:stretch/>
        </p:blipFill>
        <p:spPr>
          <a:xfrm>
            <a:off x="67994" y="1262566"/>
            <a:ext cx="5784431" cy="3842516"/>
          </a:xfrm>
          <a:prstGeom prst="rect">
            <a:avLst/>
          </a:prstGeom>
        </p:spPr>
      </p:pic>
      <p:sp>
        <p:nvSpPr>
          <p:cNvPr id="12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793632" y="4638045"/>
            <a:ext cx="3989912" cy="3984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lica-Mono" panose="02000609030000020004" pitchFamily="49" charset="77"/>
                <a:ea typeface="+mj-ea"/>
                <a:cs typeface="+mj-cs"/>
              </a:rPr>
              <a:t>I-LOFAR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lica-Mono" panose="02000609030000020004" pitchFamily="49" charset="77"/>
                <a:ea typeface="+mj-ea"/>
                <a:cs typeface="+mj-cs"/>
              </a:rPr>
              <a:t>Credit: Alison Delaney, Birr Castle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plica-Mono" panose="02000609030000020004" pitchFamily="49" charset="77"/>
              <a:ea typeface="+mj-ea"/>
              <a:cs typeface="+mj-cs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05710" y="498186"/>
            <a:ext cx="7820335" cy="590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600" b="1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Future telescopes… </a:t>
            </a:r>
            <a:endParaRPr lang="en-IE" sz="6600" b="1" dirty="0">
              <a:solidFill>
                <a:srgbClr val="2CB671"/>
              </a:solidFill>
              <a:latin typeface="Replica-Regular" panose="02000503030000020004" pitchFamily="50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1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4774"/>
            <a:ext cx="9144000" cy="476845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5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551260"/>
            <a:ext cx="10306050" cy="5797153"/>
          </a:xfr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5E65-314E-448D-83FA-11837D44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82" y="2786093"/>
            <a:ext cx="9848247" cy="1325563"/>
          </a:xfrm>
        </p:spPr>
        <p:txBody>
          <a:bodyPr>
            <a:noAutofit/>
          </a:bodyPr>
          <a:lstStyle/>
          <a:p>
            <a:pPr algn="ctr"/>
            <a:r>
              <a:rPr lang="en-IE" sz="6600" b="1" dirty="0">
                <a:solidFill>
                  <a:srgbClr val="2CB671"/>
                </a:solidFill>
                <a:latin typeface="Replica-Regular" panose="02000503030000020004" pitchFamily="50" charset="0"/>
              </a:rPr>
              <a:t>What might we discover with future </a:t>
            </a:r>
            <a:r>
              <a:rPr lang="en-IE" sz="6600" b="1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telescopes?</a:t>
            </a:r>
            <a:endParaRPr lang="en-IE" sz="6600" b="1" dirty="0">
              <a:solidFill>
                <a:srgbClr val="2CB671"/>
              </a:solidFill>
              <a:latin typeface="Replica-Regular" panose="02000503030000020004" pitchFamily="50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416969" y="473273"/>
            <a:ext cx="7358063" cy="590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600" dirty="0" smtClean="0">
                <a:solidFill>
                  <a:schemeClr val="bg1"/>
                </a:solidFill>
                <a:latin typeface="Replica-Regular" panose="02000503030000020004" pitchFamily="50" charset="0"/>
                <a:ea typeface="Roboto" panose="02000000000000000000" pitchFamily="2" charset="0"/>
              </a:rPr>
              <a:t>Nearly 200 years of astronomical research in Birr, from the Leviathan to </a:t>
            </a:r>
            <a:r>
              <a:rPr lang="en-IE" sz="6600" dirty="0" smtClean="0">
                <a:solidFill>
                  <a:schemeClr val="bg1"/>
                </a:solidFill>
                <a:latin typeface="Replica-Regular" panose="02000503030000020004" pitchFamily="50" charset="0"/>
                <a:ea typeface="Roboto" panose="02000000000000000000" pitchFamily="2" charset="0"/>
              </a:rPr>
              <a:t>I-LOFAR</a:t>
            </a:r>
            <a:r>
              <a:rPr lang="en-IE" sz="6600" dirty="0" smtClean="0">
                <a:solidFill>
                  <a:schemeClr val="bg1"/>
                </a:solidFill>
                <a:latin typeface="Replica-Regular" panose="02000503030000020004" pitchFamily="50" charset="0"/>
                <a:ea typeface="Roboto" panose="02000000000000000000" pitchFamily="2" charset="0"/>
              </a:rPr>
              <a:t>…</a:t>
            </a:r>
            <a:endParaRPr lang="en-IE" sz="6600" dirty="0">
              <a:solidFill>
                <a:schemeClr val="bg1"/>
              </a:solidFill>
              <a:latin typeface="Replica-Regular" panose="02000503030000020004" pitchFamily="50" charset="0"/>
              <a:ea typeface="Roboto" panose="02000000000000000000" pitchFamily="2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7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4" b="3103"/>
          <a:stretch/>
        </p:blipFill>
        <p:spPr>
          <a:xfrm>
            <a:off x="344378" y="1989412"/>
            <a:ext cx="5293126" cy="375931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08106"/>
            <a:ext cx="4033198" cy="2804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42" y="178668"/>
            <a:ext cx="4044212" cy="3150686"/>
          </a:xfrm>
          <a:prstGeom prst="rect">
            <a:avLst/>
          </a:prstGeom>
        </p:spPr>
      </p:pic>
      <p:sp>
        <p:nvSpPr>
          <p:cNvPr id="18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770492" y="5498110"/>
            <a:ext cx="3916058" cy="8448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lica-Mono" panose="02000609030000020004" pitchFamily="49" charset="77"/>
                <a:ea typeface="+mj-ea"/>
                <a:cs typeface="+mj-cs"/>
              </a:rPr>
              <a:t>The Leviathan Telescope at Birr Castle Demesne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plica-Mono" panose="02000609030000020004" pitchFamily="49" charset="77"/>
              <a:ea typeface="+mj-ea"/>
              <a:cs typeface="+mj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76989" y="306388"/>
            <a:ext cx="5027904" cy="1143000"/>
          </a:xfrm>
        </p:spPr>
        <p:txBody>
          <a:bodyPr>
            <a:noAutofit/>
          </a:bodyPr>
          <a:lstStyle/>
          <a:p>
            <a:r>
              <a:rPr lang="en-IE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Astronomy at </a:t>
            </a:r>
            <a:br>
              <a:rPr lang="en-IE" dirty="0" smtClean="0">
                <a:solidFill>
                  <a:srgbClr val="2CB671"/>
                </a:solidFill>
                <a:latin typeface="Replica-Regular" panose="02000503030000020004" pitchFamily="50" charset="0"/>
              </a:rPr>
            </a:br>
            <a:r>
              <a:rPr lang="en-IE" dirty="0" smtClean="0">
                <a:solidFill>
                  <a:srgbClr val="2CB671"/>
                </a:solidFill>
                <a:latin typeface="Replica-Regular" panose="02000503030000020004" pitchFamily="50" charset="0"/>
              </a:rPr>
              <a:t>Birr Castle</a:t>
            </a:r>
            <a:endParaRPr lang="en-IE" dirty="0">
              <a:solidFill>
                <a:srgbClr val="2CB671"/>
              </a:solidFill>
              <a:latin typeface="Replica-Regular" panose="02000503030000020004" pitchFamily="50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4411E-DA2E-4314-882E-B19A3D6A8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87" y="0"/>
            <a:ext cx="2390640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69" y="329357"/>
            <a:ext cx="2252106" cy="1852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63" y="4436909"/>
            <a:ext cx="2444156" cy="185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30" y="2257677"/>
            <a:ext cx="2375678" cy="184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3579" y="4432340"/>
            <a:ext cx="1838196" cy="2346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" y="524136"/>
            <a:ext cx="1434901" cy="184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1" y="2712260"/>
            <a:ext cx="1378708" cy="1843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69" y="368626"/>
            <a:ext cx="1379201" cy="1849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45" y="4750399"/>
            <a:ext cx="1207879" cy="1849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21" y="330850"/>
            <a:ext cx="1888548" cy="1849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52" y="2402767"/>
            <a:ext cx="2665281" cy="1849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13" y="4585145"/>
            <a:ext cx="2026343" cy="1849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73" y="666760"/>
            <a:ext cx="1578447" cy="1849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92" y="4184503"/>
            <a:ext cx="2205750" cy="1849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8" y="2605268"/>
            <a:ext cx="1194170" cy="18490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11" y="2250323"/>
            <a:ext cx="1872442" cy="1856392"/>
          </a:xfrm>
          <a:prstGeom prst="rect">
            <a:avLst/>
          </a:prstGeom>
        </p:spPr>
      </p:pic>
      <p:sp>
        <p:nvSpPr>
          <p:cNvPr id="37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4912026" y="574040"/>
            <a:ext cx="2388335" cy="57099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dirty="0" smtClean="0">
                <a:solidFill>
                  <a:schemeClr val="bg1"/>
                </a:solidFill>
                <a:latin typeface="Replica-Regular" panose="02000503030000020004" pitchFamily="50" charset="0"/>
              </a:rPr>
              <a:t>?</a:t>
            </a:r>
            <a:endParaRPr lang="en-US" sz="41300" dirty="0">
              <a:solidFill>
                <a:schemeClr val="bg1"/>
              </a:solidFill>
              <a:latin typeface="Replica-Regular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6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45" y="273177"/>
            <a:ext cx="2252106" cy="1852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14" y="273177"/>
            <a:ext cx="2444156" cy="185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66" y="273177"/>
            <a:ext cx="2375678" cy="184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9992" y="2201302"/>
            <a:ext cx="1838196" cy="2346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48" y="2449941"/>
            <a:ext cx="1434901" cy="184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4" y="2455667"/>
            <a:ext cx="1378708" cy="1843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67" y="2449941"/>
            <a:ext cx="1379201" cy="1849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80" y="2449941"/>
            <a:ext cx="1207879" cy="1849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73" y="2449940"/>
            <a:ext cx="1888548" cy="1849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5" y="4640677"/>
            <a:ext cx="2665281" cy="1849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10" y="4632355"/>
            <a:ext cx="2026343" cy="1849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69" y="4632354"/>
            <a:ext cx="1578447" cy="1849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82" y="4640677"/>
            <a:ext cx="2205750" cy="1849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48" y="273177"/>
            <a:ext cx="1194170" cy="1849038"/>
          </a:xfrm>
          <a:prstGeom prst="rect">
            <a:avLst/>
          </a:prstGeom>
        </p:spPr>
      </p:pic>
      <p:sp>
        <p:nvSpPr>
          <p:cNvPr id="1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2129171" y="2020660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1845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9203085" y="2020660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1900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4224234" y="204026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1850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3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419965" y="202066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1883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5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280163" y="418961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1902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6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477871" y="418961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1922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7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884785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1971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8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5198940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1964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233392" y="6385173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2005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487787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1985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336230" y="638517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2014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2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901048" y="6385173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2013</a:t>
            </a:r>
          </a:p>
        </p:txBody>
      </p:sp>
      <p:sp>
        <p:nvSpPr>
          <p:cNvPr id="33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0343620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1990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4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660673" y="638517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2018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5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0671465" y="638517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2019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85" y="4626704"/>
            <a:ext cx="1872442" cy="18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45" y="273177"/>
            <a:ext cx="2252106" cy="1852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14" y="273177"/>
            <a:ext cx="2444156" cy="185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66" y="273177"/>
            <a:ext cx="2375678" cy="1849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48" y="273177"/>
            <a:ext cx="1194170" cy="1849038"/>
          </a:xfrm>
          <a:prstGeom prst="rect">
            <a:avLst/>
          </a:prstGeom>
        </p:spPr>
      </p:pic>
      <p:sp>
        <p:nvSpPr>
          <p:cNvPr id="1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2129171" y="2020660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1845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9203085" y="2020660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1900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4224234" y="204026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1850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3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419965" y="202066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1883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7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32371" y="2581590"/>
            <a:ext cx="2503790" cy="15569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Drawing of M51 the Whirlpool Galaxy as observed through the Leviathan in Birr in 1845 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8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312160" y="3360068"/>
            <a:ext cx="2274654" cy="22787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Drawing of M33, the Triangulum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Spiral Galaxy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,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from observations with the Leviathan,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around 1850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5762813" y="4265995"/>
            <a:ext cx="2497267" cy="16166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Photograph of the Orion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Nebula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using a 36 inch reflecting telescope in the UK in 1883 </a:t>
            </a:r>
            <a:endParaRPr lang="en-IE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4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436079" y="4674267"/>
            <a:ext cx="2503790" cy="15944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Andromeda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Galaxy, Yerkes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Observatory USA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around 1900</a:t>
            </a:r>
          </a:p>
        </p:txBody>
      </p:sp>
    </p:spTree>
    <p:extLst>
      <p:ext uri="{BB962C8B-B14F-4D97-AF65-F5344CB8AC3E}">
        <p14:creationId xmlns:p14="http://schemas.microsoft.com/office/powerpoint/2010/main" val="309482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9992" y="2201302"/>
            <a:ext cx="1838196" cy="2346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48" y="2449941"/>
            <a:ext cx="1434901" cy="184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4" y="2455667"/>
            <a:ext cx="1378708" cy="1843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67" y="2449941"/>
            <a:ext cx="1379201" cy="1849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80" y="2449941"/>
            <a:ext cx="1207879" cy="1849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73" y="2449940"/>
            <a:ext cx="1888548" cy="1849039"/>
          </a:xfrm>
          <a:prstGeom prst="rect">
            <a:avLst/>
          </a:prstGeom>
        </p:spPr>
      </p:pic>
      <p:sp>
        <p:nvSpPr>
          <p:cNvPr id="25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280163" y="418961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1902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6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477871" y="418961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1922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7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884785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1971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28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5198940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1964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487787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1985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3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0343620" y="4186115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1990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7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495933" y="469317"/>
            <a:ext cx="2309107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A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photo of the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Whirlpool Galaxy, M51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taken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in Yerkes Observatory USA 1902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8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2842248" y="4881966"/>
            <a:ext cx="2052106" cy="15653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Andromeda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, through the  Hooker Telescope USA by Edwin Hubble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1920-22 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4832679" y="469317"/>
            <a:ext cx="2052106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Supernova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using the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Hale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telescope at Palomar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Observatory USA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in 1964 </a:t>
            </a:r>
          </a:p>
        </p:txBody>
      </p:sp>
      <p:sp>
        <p:nvSpPr>
          <p:cNvPr id="40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435681" y="4727710"/>
            <a:ext cx="2052106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Supernova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using the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Hale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telescope at Palomar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Observatory USA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in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1971</a:t>
            </a:r>
            <a:endParaRPr lang="en-IE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4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239589" y="515990"/>
            <a:ext cx="1768012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N81 obtained at the ESO 3.6 m telescope in November 1985 </a:t>
            </a:r>
          </a:p>
        </p:txBody>
      </p:sp>
      <p:sp>
        <p:nvSpPr>
          <p:cNvPr id="42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9788273" y="4315569"/>
            <a:ext cx="2052106" cy="21317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Nearby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galaxy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M100 viewed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in the early 1990s with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Hubble Space Telescope </a:t>
            </a:r>
            <a:endParaRPr lang="en-IE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249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5" y="4640677"/>
            <a:ext cx="2665281" cy="1849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10" y="4632355"/>
            <a:ext cx="2026343" cy="1849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69" y="4632354"/>
            <a:ext cx="1578447" cy="1849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82" y="4640677"/>
            <a:ext cx="2205750" cy="1849039"/>
          </a:xfrm>
          <a:prstGeom prst="rect">
            <a:avLst/>
          </a:prstGeom>
        </p:spPr>
      </p:pic>
      <p:sp>
        <p:nvSpPr>
          <p:cNvPr id="2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233392" y="6385173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2005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6336230" y="638517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2014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2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901048" y="6385173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2013</a:t>
            </a:r>
          </a:p>
        </p:txBody>
      </p:sp>
      <p:sp>
        <p:nvSpPr>
          <p:cNvPr id="34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8660673" y="6385171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2018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5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0671465" y="6385172"/>
            <a:ext cx="777854" cy="370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2019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85" y="4626704"/>
            <a:ext cx="1872442" cy="1856392"/>
          </a:xfrm>
          <a:prstGeom prst="rect">
            <a:avLst/>
          </a:prstGeom>
        </p:spPr>
      </p:pic>
      <p:sp>
        <p:nvSpPr>
          <p:cNvPr id="37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289345" y="407324"/>
            <a:ext cx="2309107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Whirlpool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Galaxy, M51 by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Hubble Space Telescope,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released 25 April 2005 </a:t>
            </a:r>
          </a:p>
        </p:txBody>
      </p:sp>
      <p:sp>
        <p:nvSpPr>
          <p:cNvPr id="38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3027640" y="827091"/>
            <a:ext cx="2309107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Hubble Ultra Deep Field taken and released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in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2013-2014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39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5622282" y="1847603"/>
            <a:ext cx="2309107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Triangulum Galaxy, M33, recorded with the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ESO VLT Survey Telescope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2014 </a:t>
            </a:r>
            <a:endParaRPr lang="en-IE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41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10271169" y="2770816"/>
            <a:ext cx="1920831" cy="1719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The Southern Crab Nebula by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Hubble Space Telescope,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18 April 2019 </a:t>
            </a:r>
            <a:endParaRPr lang="en-US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  <p:sp>
        <p:nvSpPr>
          <p:cNvPr id="42" name="Google Shape;85;p1">
            <a:extLst>
              <a:ext uri="{FF2B5EF4-FFF2-40B4-BE49-F238E27FC236}">
                <a16:creationId xmlns:a16="http://schemas.microsoft.com/office/drawing/2014/main" id="{A891DE57-2934-5C47-A2D4-07980DE41F46}"/>
              </a:ext>
            </a:extLst>
          </p:cNvPr>
          <p:cNvSpPr txBox="1">
            <a:spLocks/>
          </p:cNvSpPr>
          <p:nvPr/>
        </p:nvSpPr>
        <p:spPr>
          <a:xfrm>
            <a:off x="7941621" y="2309247"/>
            <a:ext cx="2052106" cy="1689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Nearby </a:t>
            </a:r>
            <a:r>
              <a:rPr lang="en-IE" sz="1600" dirty="0">
                <a:solidFill>
                  <a:schemeClr val="bg1"/>
                </a:solidFill>
                <a:latin typeface="Replica-Mono" panose="02000609030000020004" pitchFamily="49" charset="77"/>
              </a:rPr>
              <a:t>galaxy </a:t>
            </a:r>
            <a:r>
              <a:rPr lang="en-IE" sz="1600" dirty="0" smtClean="0">
                <a:solidFill>
                  <a:schemeClr val="bg1"/>
                </a:solidFill>
                <a:latin typeface="Replica-Mono" panose="02000609030000020004" pitchFamily="49" charset="77"/>
              </a:rPr>
              <a:t>M100 with Hubble Space Telescope </a:t>
            </a:r>
            <a:endParaRPr lang="en-IE" sz="1600" dirty="0">
              <a:solidFill>
                <a:schemeClr val="bg1"/>
              </a:solidFill>
              <a:latin typeface="Replica-Mono" panose="020006090300000200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153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10543</TotalTime>
  <Words>1218</Words>
  <Application>Microsoft Office PowerPoint</Application>
  <PresentationFormat>Widescreen</PresentationFormat>
  <Paragraphs>178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Replica-Bold</vt:lpstr>
      <vt:lpstr>Replica-Mono</vt:lpstr>
      <vt:lpstr>Replica-Regular</vt:lpstr>
      <vt:lpstr>Roboto</vt:lpstr>
      <vt:lpstr>Office Theme</vt:lpstr>
      <vt:lpstr>1_Black</vt:lpstr>
      <vt:lpstr>1_Office Theme</vt:lpstr>
      <vt:lpstr>PowerPoint Presentation</vt:lpstr>
      <vt:lpstr>PowerPoint Presentation</vt:lpstr>
      <vt:lpstr>PowerPoint Presentation</vt:lpstr>
      <vt:lpstr>Astronomy at  Birr Castle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 How can we make better telescopes?</vt:lpstr>
      <vt:lpstr>Discussion:  How can we make better telescopes?</vt:lpstr>
      <vt:lpstr>PowerPoint Presentation</vt:lpstr>
      <vt:lpstr>Physical Limitations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might we discover with future telescopes?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dc:creator>Aine Flood</dc:creator>
  <cp:lastModifiedBy>Aine Flood</cp:lastModifiedBy>
  <cp:revision>67</cp:revision>
  <cp:lastPrinted>2021-04-15T10:17:17Z</cp:lastPrinted>
  <dcterms:created xsi:type="dcterms:W3CDTF">2019-07-12T09:53:21Z</dcterms:created>
  <dcterms:modified xsi:type="dcterms:W3CDTF">2021-04-23T16:59:15Z</dcterms:modified>
</cp:coreProperties>
</file>