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58" r:id="rId5"/>
    <p:sldId id="262" r:id="rId6"/>
    <p:sldId id="264" r:id="rId7"/>
    <p:sldId id="265" r:id="rId8"/>
    <p:sldId id="261"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clancy" initials="ac" lastIdx="1" clrIdx="0">
    <p:extLst>
      <p:ext uri="{19B8F6BF-5375-455C-9EA6-DF929625EA0E}">
        <p15:presenceInfo xmlns:p15="http://schemas.microsoft.com/office/powerpoint/2012/main" userId="2da15e3c588db9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671"/>
    <a:srgbClr val="003B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60"/>
  </p:normalViewPr>
  <p:slideViewPr>
    <p:cSldViewPr snapToGrid="0">
      <p:cViewPr varScale="1">
        <p:scale>
          <a:sx n="65" d="100"/>
          <a:sy n="65" d="100"/>
        </p:scale>
        <p:origin x="73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27E1C-69CA-40FF-815B-E24E8AE42C0A}" type="datetimeFigureOut">
              <a:rPr lang="en-IE" smtClean="0"/>
              <a:t>23/08/2021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141B1-0077-439D-BED2-C56A7A9BC32A}" type="slidenum">
              <a:rPr lang="en-IE" smtClean="0"/>
              <a:t>‹#›</a:t>
            </a:fld>
            <a:endParaRPr lang="en-IE"/>
          </a:p>
        </p:txBody>
      </p:sp>
    </p:spTree>
    <p:extLst>
      <p:ext uri="{BB962C8B-B14F-4D97-AF65-F5344CB8AC3E}">
        <p14:creationId xmlns:p14="http://schemas.microsoft.com/office/powerpoint/2010/main" val="402425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dirty="0" smtClean="0">
                <a:solidFill>
                  <a:schemeClr val="lt1"/>
                </a:solidFill>
                <a:latin typeface="Replica-Mono" panose="02000609030000020004" pitchFamily="49" charset="77"/>
              </a:rPr>
              <a:t>The moons different shapes come from the way the Sun illuminates the Moon, and how much of that illumination we can see from Earth</a:t>
            </a:r>
            <a:endParaRPr lang="en-IE" dirty="0" smtClean="0"/>
          </a:p>
          <a:p>
            <a:endParaRPr lang="en-IE" dirty="0"/>
          </a:p>
        </p:txBody>
      </p:sp>
      <p:sp>
        <p:nvSpPr>
          <p:cNvPr id="4" name="Slide Number Placeholder 3"/>
          <p:cNvSpPr>
            <a:spLocks noGrp="1"/>
          </p:cNvSpPr>
          <p:nvPr>
            <p:ph type="sldNum" sz="quarter" idx="10"/>
          </p:nvPr>
        </p:nvSpPr>
        <p:spPr/>
        <p:txBody>
          <a:bodyPr/>
          <a:lstStyle/>
          <a:p>
            <a:pPr defTabSz="990752">
              <a:defRPr/>
            </a:pPr>
            <a:fld id="{6FB373EA-CDB0-4A42-8A6B-B59C9BF81F41}" type="slidenum">
              <a:rPr lang="en-IE">
                <a:solidFill>
                  <a:prstClr val="black"/>
                </a:solidFill>
                <a:latin typeface="Calibri" panose="020F0502020204030204"/>
              </a:rPr>
              <a:pPr defTabSz="990752">
                <a:defRPr/>
              </a:pPr>
              <a:t>7</a:t>
            </a:fld>
            <a:endParaRPr lang="en-IE">
              <a:solidFill>
                <a:prstClr val="black"/>
              </a:solidFill>
              <a:latin typeface="Calibri" panose="020F0502020204030204"/>
            </a:endParaRPr>
          </a:p>
        </p:txBody>
      </p:sp>
    </p:spTree>
    <p:extLst>
      <p:ext uri="{BB962C8B-B14F-4D97-AF65-F5344CB8AC3E}">
        <p14:creationId xmlns:p14="http://schemas.microsoft.com/office/powerpoint/2010/main" val="417872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Replica-Mono" panose="02000609030000020004" pitchFamily="49" charset="77"/>
              </a:rPr>
              <a:t>Lunar - The Earth comes between the straight path of the Sun and the Moon</a:t>
            </a:r>
            <a:r>
              <a:rPr lang="en-IE" dirty="0">
                <a:solidFill>
                  <a:schemeClr val="tx1"/>
                </a:solidFill>
                <a:latin typeface="Replica-Mono" panose="02000609030000020004" pitchFamily="49" charset="77"/>
              </a:rPr>
              <a:t>. This blocks light from reflecting off the Moon.</a:t>
            </a:r>
            <a:endParaRPr lang="en-GB" dirty="0">
              <a:solidFill>
                <a:schemeClr val="tx1"/>
              </a:solidFill>
              <a:latin typeface="Replica-Mono" panose="02000609030000020004" pitchFamily="49"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Replica-Mono" panose="02000609030000020004" pitchFamily="49" charset="77"/>
              </a:rPr>
              <a:t>Solar- The Moon comes between the straight path of the Sun and Earth</a:t>
            </a:r>
            <a:r>
              <a:rPr lang="en-IE" dirty="0">
                <a:solidFill>
                  <a:schemeClr val="tx1"/>
                </a:solidFill>
                <a:latin typeface="Replica-Mono" panose="02000609030000020004" pitchFamily="49" charset="77"/>
              </a:rPr>
              <a:t>. This blocks light from the Sun shining on Earth.</a:t>
            </a:r>
            <a:endParaRPr lang="en-GB" dirty="0">
              <a:solidFill>
                <a:schemeClr val="tx1"/>
              </a:solidFill>
              <a:latin typeface="Replica-Mono" panose="02000609030000020004" pitchFamily="49" charset="77"/>
            </a:endParaRPr>
          </a:p>
          <a:p>
            <a:endParaRPr lang="en-IE" dirty="0"/>
          </a:p>
        </p:txBody>
      </p:sp>
      <p:sp>
        <p:nvSpPr>
          <p:cNvPr id="4" name="Slide Number Placeholder 3"/>
          <p:cNvSpPr>
            <a:spLocks noGrp="1"/>
          </p:cNvSpPr>
          <p:nvPr>
            <p:ph type="sldNum" sz="quarter" idx="5"/>
          </p:nvPr>
        </p:nvSpPr>
        <p:spPr/>
        <p:txBody>
          <a:bodyPr/>
          <a:lstStyle/>
          <a:p>
            <a:fld id="{2B3141B1-0077-439D-BED2-C56A7A9BC32A}" type="slidenum">
              <a:rPr lang="en-IE" smtClean="0"/>
              <a:t>8</a:t>
            </a:fld>
            <a:endParaRPr lang="en-IE"/>
          </a:p>
        </p:txBody>
      </p:sp>
    </p:spTree>
    <p:extLst>
      <p:ext uri="{BB962C8B-B14F-4D97-AF65-F5344CB8AC3E}">
        <p14:creationId xmlns:p14="http://schemas.microsoft.com/office/powerpoint/2010/main" val="401430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solidFill>
                  <a:schemeClr val="tx1"/>
                </a:solidFill>
                <a:latin typeface="Replica-Mono" panose="02000609030000020004" pitchFamily="49" charset="77"/>
              </a:rPr>
              <a:t>Therefore any craters on the Moon stay there, whereas on Earth if an asteroid isn’t broken up it by the atmosphere, it doesn’t take long for the crater to be destroyed/covered.</a:t>
            </a:r>
          </a:p>
          <a:p>
            <a:endParaRPr lang="en-IE" dirty="0"/>
          </a:p>
        </p:txBody>
      </p:sp>
      <p:sp>
        <p:nvSpPr>
          <p:cNvPr id="4" name="Slide Number Placeholder 3"/>
          <p:cNvSpPr>
            <a:spLocks noGrp="1"/>
          </p:cNvSpPr>
          <p:nvPr>
            <p:ph type="sldNum" sz="quarter" idx="5"/>
          </p:nvPr>
        </p:nvSpPr>
        <p:spPr/>
        <p:txBody>
          <a:bodyPr/>
          <a:lstStyle/>
          <a:p>
            <a:fld id="{2B3141B1-0077-439D-BED2-C56A7A9BC32A}" type="slidenum">
              <a:rPr lang="en-IE" smtClean="0"/>
              <a:t>9</a:t>
            </a:fld>
            <a:endParaRPr lang="en-IE"/>
          </a:p>
        </p:txBody>
      </p:sp>
    </p:spTree>
    <p:extLst>
      <p:ext uri="{BB962C8B-B14F-4D97-AF65-F5344CB8AC3E}">
        <p14:creationId xmlns:p14="http://schemas.microsoft.com/office/powerpoint/2010/main" val="310459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74D2-EC84-4498-B041-8BAD7A6BB8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CD4DF4F-749E-4DAC-8973-9E361A756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0A937E4-F101-4BB1-8B81-B23B41509150}"/>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5" name="Footer Placeholder 4">
            <a:extLst>
              <a:ext uri="{FF2B5EF4-FFF2-40B4-BE49-F238E27FC236}">
                <a16:creationId xmlns:a16="http://schemas.microsoft.com/office/drawing/2014/main" id="{85FD6406-33A1-461D-AF26-C96F98B3C81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402022D-74AD-4B00-8031-0C2FCFA0E0A2}"/>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309534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D11B-0A6B-4112-83D6-A672DBEA214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FABCD27-5DCB-4CAA-A1F8-A4614AF092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BDDDE1D-8E64-4AD7-802A-9DFCD15B523D}"/>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5" name="Footer Placeholder 4">
            <a:extLst>
              <a:ext uri="{FF2B5EF4-FFF2-40B4-BE49-F238E27FC236}">
                <a16:creationId xmlns:a16="http://schemas.microsoft.com/office/drawing/2014/main" id="{DF40E8FA-43E6-4343-851D-5185D2DBC97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FD27176-5547-49B1-A9A8-36D131BD35CB}"/>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429351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62B48B-973D-49DE-BCB3-4897CB1CD6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A4ECBCF-495F-4A75-AB9E-5BB67F78F5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E0F3D84-AA8B-4080-9030-A0F13EDFDFF8}"/>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5" name="Footer Placeholder 4">
            <a:extLst>
              <a:ext uri="{FF2B5EF4-FFF2-40B4-BE49-F238E27FC236}">
                <a16:creationId xmlns:a16="http://schemas.microsoft.com/office/drawing/2014/main" id="{25791D01-3952-4C85-8DE8-66FF510B61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096B675-48E5-4DEB-A480-80935DC72529}"/>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111550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A3F2-3AEB-4884-8024-52B3D148325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5B26414-1397-4636-AD6D-5707CFB9E9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5EC945C-4403-46F9-9064-4E183DF1FA9E}"/>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5" name="Footer Placeholder 4">
            <a:extLst>
              <a:ext uri="{FF2B5EF4-FFF2-40B4-BE49-F238E27FC236}">
                <a16:creationId xmlns:a16="http://schemas.microsoft.com/office/drawing/2014/main" id="{F05DD0B9-E2D5-4212-91C9-0E625A0ABA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CA4EA92-8EF7-42F6-A46F-F886FF5ABB22}"/>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123869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448A-3820-4F88-8B14-D9BFB5F607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F158C82-45BB-4AC8-BD95-34C7263BC2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5E9B4-F135-4812-BC71-E9DD6985A971}"/>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5" name="Footer Placeholder 4">
            <a:extLst>
              <a:ext uri="{FF2B5EF4-FFF2-40B4-BE49-F238E27FC236}">
                <a16:creationId xmlns:a16="http://schemas.microsoft.com/office/drawing/2014/main" id="{CB527737-9EC8-4AB5-9641-3D6C48E4E18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C780DAE-7C41-4419-80DC-F3080393AC63}"/>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221772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BF2DE-53AE-494C-B919-CFF6175AAD2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9ACE5F0-A246-4CEF-9F13-AE4551653D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A5EBC6D-14AD-4B48-A224-BA2FF37919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080C2C2-744C-4198-A36D-D1AEC0941B23}"/>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6" name="Footer Placeholder 5">
            <a:extLst>
              <a:ext uri="{FF2B5EF4-FFF2-40B4-BE49-F238E27FC236}">
                <a16:creationId xmlns:a16="http://schemas.microsoft.com/office/drawing/2014/main" id="{0EE96A01-3915-4A78-B09E-16E9444AB1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5EBA822-F278-4A15-9CA9-7840C37546A7}"/>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30833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49E4-C2D7-4F33-BF1B-20CA425F587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9367CC2-A629-4054-A9D6-A9EA4ABAC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7B7C02-F045-452A-A121-F8EBEF15D2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BF997E1-1B9C-4167-905C-98D03C45C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20E3FF-A214-41F3-80EE-5FF723D22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9391AD3-F564-4D6C-8ADF-BB3A1281EF71}"/>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8" name="Footer Placeholder 7">
            <a:extLst>
              <a:ext uri="{FF2B5EF4-FFF2-40B4-BE49-F238E27FC236}">
                <a16:creationId xmlns:a16="http://schemas.microsoft.com/office/drawing/2014/main" id="{41D87C55-F010-4DFF-A5B3-E7A59873407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F3DC673-4428-41FB-9349-EDB379CD28B9}"/>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45707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ED72-9697-4004-99A4-DE3DC561655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E944D4C-D77A-470E-ACA0-EA7DB9F93ED1}"/>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4" name="Footer Placeholder 3">
            <a:extLst>
              <a:ext uri="{FF2B5EF4-FFF2-40B4-BE49-F238E27FC236}">
                <a16:creationId xmlns:a16="http://schemas.microsoft.com/office/drawing/2014/main" id="{F2B30F93-49C3-4088-9672-D017289BCEC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A3634C1-867B-422F-8F7D-AEB100C93AEC}"/>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371371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C492EC-BAF1-4FBB-BEB0-713168EC59F7}"/>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3" name="Footer Placeholder 2">
            <a:extLst>
              <a:ext uri="{FF2B5EF4-FFF2-40B4-BE49-F238E27FC236}">
                <a16:creationId xmlns:a16="http://schemas.microsoft.com/office/drawing/2014/main" id="{E7D411FA-EE89-4FA8-8A6E-13FE2740C47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6CF1217-2CE6-479A-8222-6A655BA22FEA}"/>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327565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0019B-56A7-43FC-ADB8-C547211C6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020FBE19-C91F-4B3D-B501-5ADCDBB335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A7BEF02-2CDD-4A79-91D2-9FB458E06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717A7-4900-4291-96BE-142BB57DC7DF}"/>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6" name="Footer Placeholder 5">
            <a:extLst>
              <a:ext uri="{FF2B5EF4-FFF2-40B4-BE49-F238E27FC236}">
                <a16:creationId xmlns:a16="http://schemas.microsoft.com/office/drawing/2014/main" id="{26264B92-115C-43D3-8141-16243A87DB5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5D22968-DDA6-4A3C-9AD9-CD138F8B6683}"/>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216897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C791-F87B-46B0-B50E-4CBD9FF7B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DB4D46A-000D-4DD0-B692-A085D5F2E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C02B9E3-5A0F-41E1-8D79-6048E54C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4992F-F8FA-47BD-ABC9-5925FB6ED157}"/>
              </a:ext>
            </a:extLst>
          </p:cNvPr>
          <p:cNvSpPr>
            <a:spLocks noGrp="1"/>
          </p:cNvSpPr>
          <p:nvPr>
            <p:ph type="dt" sz="half" idx="10"/>
          </p:nvPr>
        </p:nvSpPr>
        <p:spPr/>
        <p:txBody>
          <a:bodyPr/>
          <a:lstStyle/>
          <a:p>
            <a:fld id="{8D0C6418-8FF9-47C0-B49A-B1010DB70FC1}" type="datetimeFigureOut">
              <a:rPr lang="en-IE" smtClean="0"/>
              <a:t>23/08/2021</a:t>
            </a:fld>
            <a:endParaRPr lang="en-IE"/>
          </a:p>
        </p:txBody>
      </p:sp>
      <p:sp>
        <p:nvSpPr>
          <p:cNvPr id="6" name="Footer Placeholder 5">
            <a:extLst>
              <a:ext uri="{FF2B5EF4-FFF2-40B4-BE49-F238E27FC236}">
                <a16:creationId xmlns:a16="http://schemas.microsoft.com/office/drawing/2014/main" id="{E0FF33DC-7268-4A30-AFA8-E9E64EF298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BB462A7-84E3-4AC7-A248-E161967B8CBC}"/>
              </a:ext>
            </a:extLst>
          </p:cNvPr>
          <p:cNvSpPr>
            <a:spLocks noGrp="1"/>
          </p:cNvSpPr>
          <p:nvPr>
            <p:ph type="sldNum" sz="quarter" idx="12"/>
          </p:nvPr>
        </p:nvSpPr>
        <p:spPr/>
        <p:txBody>
          <a:bodyPr/>
          <a:lstStyle/>
          <a:p>
            <a:fld id="{844BAE34-7F28-4A8E-88BF-4303E37EFD10}" type="slidenum">
              <a:rPr lang="en-IE" smtClean="0"/>
              <a:t>‹#›</a:t>
            </a:fld>
            <a:endParaRPr lang="en-IE"/>
          </a:p>
        </p:txBody>
      </p:sp>
    </p:spTree>
    <p:extLst>
      <p:ext uri="{BB962C8B-B14F-4D97-AF65-F5344CB8AC3E}">
        <p14:creationId xmlns:p14="http://schemas.microsoft.com/office/powerpoint/2010/main" val="103012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A6ADF-CB90-4795-8441-157D03D91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27E4FB0-C1EF-4517-9247-0B66C5FE30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A55E82E-43AF-4341-84DD-DF47E3FF8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C6418-8FF9-47C0-B49A-B1010DB70FC1}" type="datetimeFigureOut">
              <a:rPr lang="en-IE" smtClean="0"/>
              <a:t>23/08/2021</a:t>
            </a:fld>
            <a:endParaRPr lang="en-IE"/>
          </a:p>
        </p:txBody>
      </p:sp>
      <p:sp>
        <p:nvSpPr>
          <p:cNvPr id="5" name="Footer Placeholder 4">
            <a:extLst>
              <a:ext uri="{FF2B5EF4-FFF2-40B4-BE49-F238E27FC236}">
                <a16:creationId xmlns:a16="http://schemas.microsoft.com/office/drawing/2014/main" id="{AD85B037-E321-4882-A79F-F9B098BC7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4A4291B-C554-423D-BDC5-6C3B0B14C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BAE34-7F28-4A8E-88BF-4303E37EFD10}" type="slidenum">
              <a:rPr lang="en-IE" smtClean="0"/>
              <a:t>‹#›</a:t>
            </a:fld>
            <a:endParaRPr lang="en-IE"/>
          </a:p>
        </p:txBody>
      </p:sp>
    </p:spTree>
    <p:extLst>
      <p:ext uri="{BB962C8B-B14F-4D97-AF65-F5344CB8AC3E}">
        <p14:creationId xmlns:p14="http://schemas.microsoft.com/office/powerpoint/2010/main" val="331112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84984F-3110-4CE3-A693-E2082F65A4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2680" y="240399"/>
            <a:ext cx="2598420" cy="688848"/>
          </a:xfrm>
          <a:prstGeom prst="rect">
            <a:avLst/>
          </a:prstGeom>
        </p:spPr>
      </p:pic>
      <p:sp>
        <p:nvSpPr>
          <p:cNvPr id="11" name="TextBox 10">
            <a:extLst>
              <a:ext uri="{FF2B5EF4-FFF2-40B4-BE49-F238E27FC236}">
                <a16:creationId xmlns:a16="http://schemas.microsoft.com/office/drawing/2014/main" id="{C619A75C-75A5-48DD-99F2-E1ECF93DE5AD}"/>
              </a:ext>
            </a:extLst>
          </p:cNvPr>
          <p:cNvSpPr txBox="1"/>
          <p:nvPr/>
        </p:nvSpPr>
        <p:spPr>
          <a:xfrm>
            <a:off x="483848" y="3893213"/>
            <a:ext cx="4974504" cy="1446550"/>
          </a:xfrm>
          <a:prstGeom prst="rect">
            <a:avLst/>
          </a:prstGeom>
          <a:noFill/>
        </p:spPr>
        <p:txBody>
          <a:bodyPr wrap="square">
            <a:spAutoFit/>
          </a:bodyPr>
          <a:lstStyle/>
          <a:p>
            <a:r>
              <a:rPr lang="en-IE" sz="8800" dirty="0">
                <a:solidFill>
                  <a:schemeClr val="bg1"/>
                </a:solidFill>
                <a:latin typeface="Replica-Bold" panose="02000503030000020004" pitchFamily="2" charset="77"/>
                <a:ea typeface="+mj-ea"/>
                <a:cs typeface="+mj-cs"/>
              </a:rPr>
              <a:t>Our Moon</a:t>
            </a:r>
          </a:p>
        </p:txBody>
      </p:sp>
      <p:pic>
        <p:nvPicPr>
          <p:cNvPr id="3" name="Picture 2" descr="A picture containing drawing&#10;&#10;Description automatically generated">
            <a:extLst>
              <a:ext uri="{FF2B5EF4-FFF2-40B4-BE49-F238E27FC236}">
                <a16:creationId xmlns:a16="http://schemas.microsoft.com/office/drawing/2014/main" id="{F03A433F-8189-449A-BB13-55771EE88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619" y="5462588"/>
            <a:ext cx="2381249" cy="1395412"/>
          </a:xfrm>
          <a:prstGeom prst="rect">
            <a:avLst/>
          </a:prstGeom>
        </p:spPr>
      </p:pic>
      <p:pic>
        <p:nvPicPr>
          <p:cNvPr id="6" name="Picture 5" descr="A picture containing object, drawing, clock&#10;&#10;Description automatically generated">
            <a:extLst>
              <a:ext uri="{FF2B5EF4-FFF2-40B4-BE49-F238E27FC236}">
                <a16:creationId xmlns:a16="http://schemas.microsoft.com/office/drawing/2014/main" id="{A55730A6-ED2B-4615-B94F-468D29F49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8397" y="5817379"/>
            <a:ext cx="2076199" cy="83717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3DF97D72-8FE5-46DA-9B97-ED132819519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20787" y="-109296"/>
            <a:ext cx="3478776" cy="1091093"/>
          </a:xfrm>
          <a:prstGeom prst="rect">
            <a:avLst/>
          </a:prstGeom>
        </p:spPr>
      </p:pic>
    </p:spTree>
    <p:extLst>
      <p:ext uri="{BB962C8B-B14F-4D97-AF65-F5344CB8AC3E}">
        <p14:creationId xmlns:p14="http://schemas.microsoft.com/office/powerpoint/2010/main" val="156601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B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6348-4F18-425D-8561-785BA8235B6D}"/>
              </a:ext>
            </a:extLst>
          </p:cNvPr>
          <p:cNvSpPr>
            <a:spLocks noGrp="1"/>
          </p:cNvSpPr>
          <p:nvPr>
            <p:ph type="title"/>
          </p:nvPr>
        </p:nvSpPr>
        <p:spPr>
          <a:xfrm>
            <a:off x="949884" y="275091"/>
            <a:ext cx="10515600" cy="1325563"/>
          </a:xfrm>
        </p:spPr>
        <p:txBody>
          <a:bodyPr>
            <a:normAutofit/>
          </a:bodyPr>
          <a:lstStyle/>
          <a:p>
            <a:r>
              <a:rPr lang="en-IE" sz="6000" dirty="0">
                <a:solidFill>
                  <a:srgbClr val="2CB671"/>
                </a:solidFill>
                <a:latin typeface="Replica-Bold" panose="02000503030000020004" pitchFamily="2" charset="77"/>
                <a:ea typeface="+mj-ea"/>
                <a:cs typeface="+mj-cs"/>
              </a:rPr>
              <a:t>Our Moo</a:t>
            </a:r>
            <a:r>
              <a:rPr lang="en-IE" sz="6000" dirty="0">
                <a:solidFill>
                  <a:srgbClr val="2CB671"/>
                </a:solidFill>
                <a:latin typeface="Replica-Bold" panose="02000503030000020004" pitchFamily="2" charset="77"/>
              </a:rPr>
              <a:t>n</a:t>
            </a:r>
            <a:endParaRPr lang="en-IE" sz="6000" dirty="0">
              <a:solidFill>
                <a:srgbClr val="2CB671"/>
              </a:solidFill>
            </a:endParaRPr>
          </a:p>
        </p:txBody>
      </p:sp>
      <p:sp>
        <p:nvSpPr>
          <p:cNvPr id="3" name="Content Placeholder 2">
            <a:extLst>
              <a:ext uri="{FF2B5EF4-FFF2-40B4-BE49-F238E27FC236}">
                <a16:creationId xmlns:a16="http://schemas.microsoft.com/office/drawing/2014/main" id="{DAC4F319-9F5E-4DCE-A736-9B0574FF1BB6}"/>
              </a:ext>
            </a:extLst>
          </p:cNvPr>
          <p:cNvSpPr>
            <a:spLocks noGrp="1"/>
          </p:cNvSpPr>
          <p:nvPr>
            <p:ph idx="1"/>
          </p:nvPr>
        </p:nvSpPr>
        <p:spPr>
          <a:xfrm>
            <a:off x="223368" y="1600654"/>
            <a:ext cx="6988593" cy="4675781"/>
          </a:xfrm>
        </p:spPr>
        <p:txBody>
          <a:bodyPr>
            <a:noAutofit/>
          </a:bodyPr>
          <a:lstStyle/>
          <a:p>
            <a:pPr>
              <a:lnSpc>
                <a:spcPct val="150000"/>
              </a:lnSpc>
            </a:pPr>
            <a:r>
              <a:rPr lang="en-GB" sz="2400" spc="-150" dirty="0">
                <a:solidFill>
                  <a:schemeClr val="lt1"/>
                </a:solidFill>
                <a:latin typeface="Replica-Mono" panose="02000609030000020004" pitchFamily="49" charset="77"/>
              </a:rPr>
              <a:t>x400 smaller in diameter than the Sun</a:t>
            </a:r>
          </a:p>
          <a:p>
            <a:pPr>
              <a:lnSpc>
                <a:spcPct val="150000"/>
              </a:lnSpc>
            </a:pPr>
            <a:r>
              <a:rPr lang="en-GB" sz="2400" spc="-150" dirty="0">
                <a:solidFill>
                  <a:schemeClr val="lt1"/>
                </a:solidFill>
                <a:latin typeface="Replica-Mono" panose="02000609030000020004" pitchFamily="49" charset="77"/>
              </a:rPr>
              <a:t>x400 closer to Earth than the Sun</a:t>
            </a:r>
          </a:p>
          <a:p>
            <a:pPr>
              <a:lnSpc>
                <a:spcPct val="150000"/>
              </a:lnSpc>
            </a:pPr>
            <a:r>
              <a:rPr lang="en-GB" sz="2400" spc="-150" dirty="0">
                <a:solidFill>
                  <a:schemeClr val="lt1"/>
                </a:solidFill>
                <a:latin typeface="Replica-Mono" panose="02000609030000020004" pitchFamily="49" charset="77"/>
              </a:rPr>
              <a:t>We only see one face </a:t>
            </a:r>
          </a:p>
          <a:p>
            <a:pPr>
              <a:lnSpc>
                <a:spcPct val="150000"/>
              </a:lnSpc>
            </a:pPr>
            <a:r>
              <a:rPr lang="en-GB" sz="2400" spc="-150" dirty="0">
                <a:solidFill>
                  <a:schemeClr val="lt1"/>
                </a:solidFill>
                <a:latin typeface="Replica-Mono" panose="02000609030000020004" pitchFamily="49" charset="77"/>
              </a:rPr>
              <a:t>Earth’s only natural satellite </a:t>
            </a:r>
          </a:p>
          <a:p>
            <a:pPr>
              <a:lnSpc>
                <a:spcPct val="150000"/>
              </a:lnSpc>
            </a:pPr>
            <a:r>
              <a:rPr lang="en-GB" sz="2400" spc="-150" dirty="0">
                <a:solidFill>
                  <a:schemeClr val="lt1"/>
                </a:solidFill>
                <a:latin typeface="Replica-Mono" panose="02000609030000020004" pitchFamily="49" charset="77"/>
              </a:rPr>
              <a:t>Gravity is only about 17% as strong </a:t>
            </a:r>
            <a:r>
              <a:rPr lang="en-GB" sz="2400" spc="-150" dirty="0">
                <a:solidFill>
                  <a:schemeClr val="lt1"/>
                </a:solidFill>
                <a:latin typeface="Replica-Mono" panose="02000609030000020004" pitchFamily="49" charset="77"/>
              </a:rPr>
              <a:t> </a:t>
            </a:r>
            <a:r>
              <a:rPr lang="en-GB" sz="2400" spc="-150" dirty="0" smtClean="0">
                <a:solidFill>
                  <a:schemeClr val="lt1"/>
                </a:solidFill>
                <a:latin typeface="Replica-Mono" panose="02000609030000020004" pitchFamily="49" charset="77"/>
              </a:rPr>
              <a:t> </a:t>
            </a:r>
            <a:r>
              <a:rPr lang="en-GB" sz="2400" spc="-150" dirty="0" smtClean="0">
                <a:solidFill>
                  <a:schemeClr val="lt1"/>
                </a:solidFill>
                <a:latin typeface="Replica-Mono" panose="02000609030000020004" pitchFamily="49" charset="77"/>
              </a:rPr>
              <a:t>as </a:t>
            </a:r>
            <a:r>
              <a:rPr lang="en-GB" sz="2400" spc="-150" dirty="0">
                <a:solidFill>
                  <a:schemeClr val="lt1"/>
                </a:solidFill>
                <a:latin typeface="Replica-Mono" panose="02000609030000020004" pitchFamily="49" charset="77"/>
              </a:rPr>
              <a:t>gravity on Earth.</a:t>
            </a:r>
            <a:endParaRPr lang="en-IE" sz="2400" spc="-150" dirty="0">
              <a:solidFill>
                <a:schemeClr val="lt1"/>
              </a:solidFill>
              <a:latin typeface="Replica-Mono" panose="02000609030000020004" pitchFamily="49" charset="77"/>
            </a:endParaRPr>
          </a:p>
        </p:txBody>
      </p:sp>
      <p:pic>
        <p:nvPicPr>
          <p:cNvPr id="5" name="Picture 4" descr="A picture containing photo, black, sitting, white&#10;&#10;Description automatically generated">
            <a:extLst>
              <a:ext uri="{FF2B5EF4-FFF2-40B4-BE49-F238E27FC236}">
                <a16:creationId xmlns:a16="http://schemas.microsoft.com/office/drawing/2014/main" id="{90305768-EBCA-4DC2-AAF7-032E274FB67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33422" y="1452942"/>
            <a:ext cx="4919867" cy="467578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D448053-0A28-4AB5-B61A-F4756B9D1A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7829" y="0"/>
            <a:ext cx="1754171" cy="550183"/>
          </a:xfrm>
          <a:prstGeom prst="rect">
            <a:avLst/>
          </a:prstGeom>
        </p:spPr>
      </p:pic>
    </p:spTree>
    <p:extLst>
      <p:ext uri="{BB962C8B-B14F-4D97-AF65-F5344CB8AC3E}">
        <p14:creationId xmlns:p14="http://schemas.microsoft.com/office/powerpoint/2010/main" val="125887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6348-4F18-425D-8561-785BA8235B6D}"/>
              </a:ext>
            </a:extLst>
          </p:cNvPr>
          <p:cNvSpPr>
            <a:spLocks noGrp="1"/>
          </p:cNvSpPr>
          <p:nvPr>
            <p:ph type="title"/>
          </p:nvPr>
        </p:nvSpPr>
        <p:spPr>
          <a:xfrm>
            <a:off x="3934819" y="640006"/>
            <a:ext cx="7830369" cy="1325563"/>
          </a:xfrm>
        </p:spPr>
        <p:txBody>
          <a:bodyPr/>
          <a:lstStyle/>
          <a:p>
            <a:r>
              <a:rPr lang="en-IE" dirty="0">
                <a:solidFill>
                  <a:srgbClr val="2CB671"/>
                </a:solidFill>
                <a:latin typeface="Replica-Bold" panose="02000503030000020004" pitchFamily="2" charset="77"/>
              </a:rPr>
              <a:t>Does the Moon rotate like Earth?</a:t>
            </a:r>
          </a:p>
        </p:txBody>
      </p:sp>
      <p:sp>
        <p:nvSpPr>
          <p:cNvPr id="3" name="Content Placeholder 2">
            <a:extLst>
              <a:ext uri="{FF2B5EF4-FFF2-40B4-BE49-F238E27FC236}">
                <a16:creationId xmlns:a16="http://schemas.microsoft.com/office/drawing/2014/main" id="{DAC4F319-9F5E-4DCE-A736-9B0574FF1BB6}"/>
              </a:ext>
            </a:extLst>
          </p:cNvPr>
          <p:cNvSpPr>
            <a:spLocks noGrp="1"/>
          </p:cNvSpPr>
          <p:nvPr>
            <p:ph idx="1"/>
          </p:nvPr>
        </p:nvSpPr>
        <p:spPr>
          <a:xfrm>
            <a:off x="237950" y="2805519"/>
            <a:ext cx="4373319" cy="1325563"/>
          </a:xfrm>
        </p:spPr>
        <p:txBody>
          <a:bodyPr>
            <a:noAutofit/>
          </a:bodyPr>
          <a:lstStyle/>
          <a:p>
            <a:pPr marL="0" indent="0">
              <a:buNone/>
            </a:pPr>
            <a:r>
              <a:rPr lang="en-GB" dirty="0">
                <a:solidFill>
                  <a:schemeClr val="lt1"/>
                </a:solidFill>
                <a:latin typeface="Replica-Regular" panose="02000503030000020004" pitchFamily="50" charset="0"/>
              </a:rPr>
              <a:t>If we only see one face of the Moon, is it rotating on its axis whilst orbiting the Earth? </a:t>
            </a:r>
            <a:endParaRPr lang="en-IE" dirty="0">
              <a:latin typeface="Replica-Regular" panose="02000503030000020004" pitchFamily="50" charset="0"/>
            </a:endParaRPr>
          </a:p>
        </p:txBody>
      </p:sp>
      <p:pic>
        <p:nvPicPr>
          <p:cNvPr id="10" name="Picture 9" descr="A picture containing drawing&#10;&#10;Description automatically generated">
            <a:extLst>
              <a:ext uri="{FF2B5EF4-FFF2-40B4-BE49-F238E27FC236}">
                <a16:creationId xmlns:a16="http://schemas.microsoft.com/office/drawing/2014/main" id="{89A2EC26-61A4-45F3-9031-4C08D00892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7829" y="0"/>
            <a:ext cx="1754171" cy="550183"/>
          </a:xfrm>
          <a:prstGeom prst="rect">
            <a:avLst/>
          </a:prstGeom>
        </p:spPr>
      </p:pic>
    </p:spTree>
    <p:extLst>
      <p:ext uri="{BB962C8B-B14F-4D97-AF65-F5344CB8AC3E}">
        <p14:creationId xmlns:p14="http://schemas.microsoft.com/office/powerpoint/2010/main" val="417080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B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6348-4F18-425D-8561-785BA8235B6D}"/>
              </a:ext>
            </a:extLst>
          </p:cNvPr>
          <p:cNvSpPr>
            <a:spLocks noGrp="1"/>
          </p:cNvSpPr>
          <p:nvPr>
            <p:ph type="title"/>
          </p:nvPr>
        </p:nvSpPr>
        <p:spPr>
          <a:xfrm>
            <a:off x="1048334" y="45365"/>
            <a:ext cx="10305466" cy="1325563"/>
          </a:xfrm>
        </p:spPr>
        <p:txBody>
          <a:bodyPr/>
          <a:lstStyle/>
          <a:p>
            <a:r>
              <a:rPr lang="en-IE" sz="4400" dirty="0">
                <a:solidFill>
                  <a:srgbClr val="2CB671"/>
                </a:solidFill>
                <a:latin typeface="Replica-Bold" panose="02000503030000020004" pitchFamily="2" charset="77"/>
                <a:ea typeface="+mj-ea"/>
                <a:cs typeface="+mj-cs"/>
              </a:rPr>
              <a:t>Phases</a:t>
            </a:r>
            <a:endParaRPr lang="en-IE" dirty="0">
              <a:solidFill>
                <a:srgbClr val="2CB671"/>
              </a:solidFill>
            </a:endParaRPr>
          </a:p>
        </p:txBody>
      </p:sp>
      <p:sp>
        <p:nvSpPr>
          <p:cNvPr id="3" name="Content Placeholder 2">
            <a:extLst>
              <a:ext uri="{FF2B5EF4-FFF2-40B4-BE49-F238E27FC236}">
                <a16:creationId xmlns:a16="http://schemas.microsoft.com/office/drawing/2014/main" id="{DAC4F319-9F5E-4DCE-A736-9B0574FF1BB6}"/>
              </a:ext>
            </a:extLst>
          </p:cNvPr>
          <p:cNvSpPr>
            <a:spLocks noGrp="1"/>
          </p:cNvSpPr>
          <p:nvPr>
            <p:ph idx="1"/>
          </p:nvPr>
        </p:nvSpPr>
        <p:spPr>
          <a:xfrm>
            <a:off x="1048334" y="1214156"/>
            <a:ext cx="10095331" cy="968063"/>
          </a:xfrm>
        </p:spPr>
        <p:txBody>
          <a:bodyPr>
            <a:normAutofit fontScale="92500" lnSpcReduction="20000"/>
          </a:bodyPr>
          <a:lstStyle/>
          <a:p>
            <a:pPr marL="0" indent="0">
              <a:buNone/>
            </a:pPr>
            <a:r>
              <a:rPr lang="en-GB" dirty="0">
                <a:solidFill>
                  <a:schemeClr val="lt1"/>
                </a:solidFill>
                <a:latin typeface="Replica-Mono" panose="02000609030000020004" pitchFamily="49" charset="77"/>
              </a:rPr>
              <a:t>The moons different shapes come from the way the Sun illuminates the Moon, and how much of that illumination we can see from Earth</a:t>
            </a:r>
            <a:endParaRPr lang="en-IE" dirty="0"/>
          </a:p>
        </p:txBody>
      </p:sp>
      <p:pic>
        <p:nvPicPr>
          <p:cNvPr id="4" name="Picture 3">
            <a:extLst>
              <a:ext uri="{FF2B5EF4-FFF2-40B4-BE49-F238E27FC236}">
                <a16:creationId xmlns:a16="http://schemas.microsoft.com/office/drawing/2014/main" id="{8C7027C2-084F-492B-9E8B-4DDF15E12B8D}"/>
              </a:ext>
            </a:extLst>
          </p:cNvPr>
          <p:cNvPicPr>
            <a:picLocks noChangeAspect="1"/>
          </p:cNvPicPr>
          <p:nvPr/>
        </p:nvPicPr>
        <p:blipFill rotWithShape="1">
          <a:blip r:embed="rId2"/>
          <a:srcRect l="13637" r="5709"/>
          <a:stretch/>
        </p:blipFill>
        <p:spPr>
          <a:xfrm>
            <a:off x="2953043" y="2384172"/>
            <a:ext cx="6101257" cy="4248866"/>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A160BA3A-1846-47BF-AD5E-8F5D766ED0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7829" y="0"/>
            <a:ext cx="1754171" cy="550183"/>
          </a:xfrm>
          <a:prstGeom prst="rect">
            <a:avLst/>
          </a:prstGeom>
        </p:spPr>
      </p:pic>
      <p:sp>
        <p:nvSpPr>
          <p:cNvPr id="5" name="Oval 4">
            <a:extLst>
              <a:ext uri="{FF2B5EF4-FFF2-40B4-BE49-F238E27FC236}">
                <a16:creationId xmlns:a16="http://schemas.microsoft.com/office/drawing/2014/main" id="{D132C425-2ED2-414E-967D-03AE3E6FD119}"/>
              </a:ext>
            </a:extLst>
          </p:cNvPr>
          <p:cNvSpPr/>
          <p:nvPr/>
        </p:nvSpPr>
        <p:spPr>
          <a:xfrm>
            <a:off x="295917" y="4101711"/>
            <a:ext cx="752417" cy="67317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81D69E32-5644-41A5-9A16-BBE3600C3002}"/>
              </a:ext>
            </a:extLst>
          </p:cNvPr>
          <p:cNvSpPr/>
          <p:nvPr/>
        </p:nvSpPr>
        <p:spPr>
          <a:xfrm>
            <a:off x="5343582" y="4101711"/>
            <a:ext cx="752417" cy="673177"/>
          </a:xfrm>
          <a:prstGeom prst="ellipse">
            <a:avLst/>
          </a:prstGeom>
          <a:solidFill>
            <a:srgbClr val="2CB6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CC58F26D-E047-407F-B7BC-8F26F2BA4E38}"/>
              </a:ext>
            </a:extLst>
          </p:cNvPr>
          <p:cNvSpPr txBox="1"/>
          <p:nvPr/>
        </p:nvSpPr>
        <p:spPr>
          <a:xfrm>
            <a:off x="391634" y="4253633"/>
            <a:ext cx="560982" cy="369332"/>
          </a:xfrm>
          <a:prstGeom prst="rect">
            <a:avLst/>
          </a:prstGeom>
          <a:noFill/>
        </p:spPr>
        <p:txBody>
          <a:bodyPr wrap="square" rtlCol="0">
            <a:spAutoFit/>
          </a:bodyPr>
          <a:lstStyle/>
          <a:p>
            <a:r>
              <a:rPr lang="en-IE" dirty="0"/>
              <a:t>Sun</a:t>
            </a:r>
          </a:p>
        </p:txBody>
      </p:sp>
      <p:sp>
        <p:nvSpPr>
          <p:cNvPr id="9" name="TextBox 8">
            <a:extLst>
              <a:ext uri="{FF2B5EF4-FFF2-40B4-BE49-F238E27FC236}">
                <a16:creationId xmlns:a16="http://schemas.microsoft.com/office/drawing/2014/main" id="{0B8F0ECA-BB65-4AF6-BD9F-B39BE828BD0C}"/>
              </a:ext>
            </a:extLst>
          </p:cNvPr>
          <p:cNvSpPr txBox="1"/>
          <p:nvPr/>
        </p:nvSpPr>
        <p:spPr>
          <a:xfrm>
            <a:off x="5450169" y="4101711"/>
            <a:ext cx="645830" cy="677108"/>
          </a:xfrm>
          <a:prstGeom prst="rect">
            <a:avLst/>
          </a:prstGeom>
          <a:noFill/>
        </p:spPr>
        <p:txBody>
          <a:bodyPr wrap="square" rtlCol="0">
            <a:spAutoFit/>
          </a:bodyPr>
          <a:lstStyle/>
          <a:p>
            <a:r>
              <a:rPr lang="en-IE" sz="1400" dirty="0"/>
              <a:t>Y</a:t>
            </a:r>
            <a:r>
              <a:rPr lang="en-IE" sz="1200" dirty="0"/>
              <a:t>ou are here</a:t>
            </a:r>
          </a:p>
        </p:txBody>
      </p:sp>
    </p:spTree>
    <p:extLst>
      <p:ext uri="{BB962C8B-B14F-4D97-AF65-F5344CB8AC3E}">
        <p14:creationId xmlns:p14="http://schemas.microsoft.com/office/powerpoint/2010/main" val="31576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B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6348-4F18-425D-8561-785BA8235B6D}"/>
              </a:ext>
            </a:extLst>
          </p:cNvPr>
          <p:cNvSpPr>
            <a:spLocks noGrp="1"/>
          </p:cNvSpPr>
          <p:nvPr>
            <p:ph type="title"/>
          </p:nvPr>
        </p:nvSpPr>
        <p:spPr>
          <a:xfrm>
            <a:off x="1048334" y="45365"/>
            <a:ext cx="10305466" cy="1325563"/>
          </a:xfrm>
        </p:spPr>
        <p:txBody>
          <a:bodyPr/>
          <a:lstStyle/>
          <a:p>
            <a:r>
              <a:rPr lang="en-IE" sz="4400" dirty="0">
                <a:solidFill>
                  <a:srgbClr val="2CB671"/>
                </a:solidFill>
                <a:latin typeface="Replica-Bold" panose="02000503030000020004" pitchFamily="2" charset="77"/>
                <a:ea typeface="+mj-ea"/>
                <a:cs typeface="+mj-cs"/>
              </a:rPr>
              <a:t>Phases</a:t>
            </a:r>
            <a:endParaRPr lang="en-IE" dirty="0">
              <a:solidFill>
                <a:srgbClr val="2CB671"/>
              </a:solidFill>
            </a:endParaRPr>
          </a:p>
        </p:txBody>
      </p:sp>
      <p:sp>
        <p:nvSpPr>
          <p:cNvPr id="3" name="Content Placeholder 2">
            <a:extLst>
              <a:ext uri="{FF2B5EF4-FFF2-40B4-BE49-F238E27FC236}">
                <a16:creationId xmlns:a16="http://schemas.microsoft.com/office/drawing/2014/main" id="{DAC4F319-9F5E-4DCE-A736-9B0574FF1BB6}"/>
              </a:ext>
            </a:extLst>
          </p:cNvPr>
          <p:cNvSpPr>
            <a:spLocks noGrp="1"/>
          </p:cNvSpPr>
          <p:nvPr>
            <p:ph idx="1"/>
          </p:nvPr>
        </p:nvSpPr>
        <p:spPr>
          <a:xfrm>
            <a:off x="1048334" y="1214155"/>
            <a:ext cx="4659292" cy="4537716"/>
          </a:xfrm>
        </p:spPr>
        <p:txBody>
          <a:bodyPr>
            <a:normAutofit/>
          </a:bodyPr>
          <a:lstStyle/>
          <a:p>
            <a:pPr marL="0" indent="0">
              <a:lnSpc>
                <a:spcPct val="100000"/>
              </a:lnSpc>
              <a:buNone/>
            </a:pPr>
            <a:r>
              <a:rPr lang="en-GB" dirty="0">
                <a:solidFill>
                  <a:schemeClr val="lt1"/>
                </a:solidFill>
                <a:latin typeface="Replica-Mono" panose="02000609030000020004" pitchFamily="49" charset="77"/>
              </a:rPr>
              <a:t>The </a:t>
            </a:r>
            <a:r>
              <a:rPr lang="en-GB" dirty="0" smtClean="0">
                <a:solidFill>
                  <a:schemeClr val="lt1"/>
                </a:solidFill>
                <a:latin typeface="Replica-Mono" panose="02000609030000020004" pitchFamily="49" charset="77"/>
              </a:rPr>
              <a:t>Moons </a:t>
            </a:r>
            <a:r>
              <a:rPr lang="en-GB" dirty="0">
                <a:solidFill>
                  <a:schemeClr val="lt1"/>
                </a:solidFill>
                <a:latin typeface="Replica-Mono" panose="02000609030000020004" pitchFamily="49" charset="77"/>
              </a:rPr>
              <a:t>different shapes come from </a:t>
            </a:r>
            <a:r>
              <a:rPr lang="en-GB" dirty="0">
                <a:solidFill>
                  <a:schemeClr val="lt1"/>
                </a:solidFill>
                <a:latin typeface="Replica-Mono" panose="02000609030000020004" pitchFamily="49" charset="77"/>
              </a:rPr>
              <a:t> </a:t>
            </a:r>
            <a:r>
              <a:rPr lang="en-GB" dirty="0" smtClean="0">
                <a:solidFill>
                  <a:schemeClr val="lt1"/>
                </a:solidFill>
                <a:latin typeface="Replica-Mono" panose="02000609030000020004" pitchFamily="49" charset="77"/>
              </a:rPr>
              <a:t>the </a:t>
            </a:r>
            <a:r>
              <a:rPr lang="en-GB" dirty="0">
                <a:solidFill>
                  <a:schemeClr val="lt1"/>
                </a:solidFill>
                <a:latin typeface="Replica-Mono" panose="02000609030000020004" pitchFamily="49" charset="77"/>
              </a:rPr>
              <a:t>way the Sun illuminates the Moon, and how much of that illumination we can see from Earth</a:t>
            </a:r>
            <a:endParaRPr lang="en-IE" dirty="0"/>
          </a:p>
        </p:txBody>
      </p:sp>
      <p:pic>
        <p:nvPicPr>
          <p:cNvPr id="10" name="Picture 9" descr="A picture containing drawing&#10;&#10;Description automatically generated">
            <a:extLst>
              <a:ext uri="{FF2B5EF4-FFF2-40B4-BE49-F238E27FC236}">
                <a16:creationId xmlns:a16="http://schemas.microsoft.com/office/drawing/2014/main" id="{A160BA3A-1846-47BF-AD5E-8F5D766ED01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37829" y="0"/>
            <a:ext cx="1754171" cy="55018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7207" y="0"/>
            <a:ext cx="4848606" cy="6858000"/>
          </a:xfrm>
          <a:prstGeom prst="rect">
            <a:avLst/>
          </a:prstGeom>
        </p:spPr>
      </p:pic>
    </p:spTree>
    <p:extLst>
      <p:ext uri="{BB962C8B-B14F-4D97-AF65-F5344CB8AC3E}">
        <p14:creationId xmlns:p14="http://schemas.microsoft.com/office/powerpoint/2010/main" val="193825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B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6348-4F18-425D-8561-785BA8235B6D}"/>
              </a:ext>
            </a:extLst>
          </p:cNvPr>
          <p:cNvSpPr>
            <a:spLocks noGrp="1"/>
          </p:cNvSpPr>
          <p:nvPr>
            <p:ph type="title"/>
          </p:nvPr>
        </p:nvSpPr>
        <p:spPr>
          <a:xfrm>
            <a:off x="1048334" y="45365"/>
            <a:ext cx="10305466" cy="1325563"/>
          </a:xfrm>
        </p:spPr>
        <p:txBody>
          <a:bodyPr/>
          <a:lstStyle/>
          <a:p>
            <a:r>
              <a:rPr lang="en-IE" sz="4400" dirty="0">
                <a:solidFill>
                  <a:srgbClr val="2CB671"/>
                </a:solidFill>
                <a:latin typeface="Replica-Bold" panose="02000503030000020004" pitchFamily="2" charset="77"/>
                <a:ea typeface="+mj-ea"/>
                <a:cs typeface="+mj-cs"/>
              </a:rPr>
              <a:t>Phases</a:t>
            </a:r>
            <a:endParaRPr lang="en-IE" dirty="0">
              <a:solidFill>
                <a:srgbClr val="2CB671"/>
              </a:solidFill>
            </a:endParaRPr>
          </a:p>
        </p:txBody>
      </p:sp>
      <p:pic>
        <p:nvPicPr>
          <p:cNvPr id="10" name="Picture 9" descr="A picture containing drawing&#10;&#10;Description automatically generated">
            <a:extLst>
              <a:ext uri="{FF2B5EF4-FFF2-40B4-BE49-F238E27FC236}">
                <a16:creationId xmlns:a16="http://schemas.microsoft.com/office/drawing/2014/main" id="{A160BA3A-1846-47BF-AD5E-8F5D766ED01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37829" y="0"/>
            <a:ext cx="1754171" cy="550183"/>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437" y="0"/>
            <a:ext cx="4848606" cy="6858000"/>
          </a:xfrm>
          <a:prstGeom prst="rect">
            <a:avLst/>
          </a:prstGeom>
        </p:spPr>
      </p:pic>
      <p:sp>
        <p:nvSpPr>
          <p:cNvPr id="22" name="Oval 21"/>
          <p:cNvSpPr/>
          <p:nvPr/>
        </p:nvSpPr>
        <p:spPr>
          <a:xfrm>
            <a:off x="7560470" y="2757488"/>
            <a:ext cx="578642" cy="582876"/>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hord 22"/>
          <p:cNvSpPr/>
          <p:nvPr/>
        </p:nvSpPr>
        <p:spPr>
          <a:xfrm rot="16200000">
            <a:off x="5997178" y="3213497"/>
            <a:ext cx="650082" cy="647700"/>
          </a:xfrm>
          <a:prstGeom prst="chord">
            <a:avLst>
              <a:gd name="adj1" fmla="val 5375033"/>
              <a:gd name="adj2" fmla="val 16259510"/>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hord 23"/>
          <p:cNvSpPr/>
          <p:nvPr/>
        </p:nvSpPr>
        <p:spPr>
          <a:xfrm rot="16200000">
            <a:off x="5142309" y="3465573"/>
            <a:ext cx="650082" cy="647700"/>
          </a:xfrm>
          <a:prstGeom prst="chord">
            <a:avLst>
              <a:gd name="adj1" fmla="val 5375033"/>
              <a:gd name="adj2" fmla="val 16259510"/>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hord 24"/>
          <p:cNvSpPr/>
          <p:nvPr/>
        </p:nvSpPr>
        <p:spPr>
          <a:xfrm rot="16200000">
            <a:off x="6806803" y="3425429"/>
            <a:ext cx="650082" cy="647700"/>
          </a:xfrm>
          <a:prstGeom prst="chord">
            <a:avLst>
              <a:gd name="adj1" fmla="val 5375033"/>
              <a:gd name="adj2" fmla="val 16259510"/>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hord 25"/>
          <p:cNvSpPr/>
          <p:nvPr/>
        </p:nvSpPr>
        <p:spPr>
          <a:xfrm rot="16200000">
            <a:off x="7064310" y="4256486"/>
            <a:ext cx="650082" cy="647700"/>
          </a:xfrm>
          <a:prstGeom prst="chord">
            <a:avLst>
              <a:gd name="adj1" fmla="val 5375033"/>
              <a:gd name="adj2" fmla="val 16259510"/>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hord 26"/>
          <p:cNvSpPr/>
          <p:nvPr/>
        </p:nvSpPr>
        <p:spPr>
          <a:xfrm rot="16200000">
            <a:off x="6738078" y="5058967"/>
            <a:ext cx="650082" cy="647700"/>
          </a:xfrm>
          <a:prstGeom prst="chord">
            <a:avLst>
              <a:gd name="adj1" fmla="val 5375033"/>
              <a:gd name="adj2" fmla="val 16259510"/>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hord 27"/>
          <p:cNvSpPr/>
          <p:nvPr/>
        </p:nvSpPr>
        <p:spPr>
          <a:xfrm rot="16200000">
            <a:off x="5971937" y="5275668"/>
            <a:ext cx="650082" cy="647700"/>
          </a:xfrm>
          <a:prstGeom prst="chord">
            <a:avLst>
              <a:gd name="adj1" fmla="val 5375033"/>
              <a:gd name="adj2" fmla="val 16259510"/>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Chord 28"/>
          <p:cNvSpPr/>
          <p:nvPr/>
        </p:nvSpPr>
        <p:spPr>
          <a:xfrm rot="16200000">
            <a:off x="4900994" y="4274999"/>
            <a:ext cx="650082" cy="647700"/>
          </a:xfrm>
          <a:prstGeom prst="chord">
            <a:avLst>
              <a:gd name="adj1" fmla="val 5375033"/>
              <a:gd name="adj2" fmla="val 16259510"/>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Chord 29"/>
          <p:cNvSpPr/>
          <p:nvPr/>
        </p:nvSpPr>
        <p:spPr>
          <a:xfrm rot="16200000">
            <a:off x="5208177" y="5054204"/>
            <a:ext cx="650082" cy="647700"/>
          </a:xfrm>
          <a:prstGeom prst="chord">
            <a:avLst>
              <a:gd name="adj1" fmla="val 5375033"/>
              <a:gd name="adj2" fmla="val 16259510"/>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Moon 30"/>
          <p:cNvSpPr/>
          <p:nvPr/>
        </p:nvSpPr>
        <p:spPr>
          <a:xfrm>
            <a:off x="4435808" y="5858932"/>
            <a:ext cx="304800" cy="592667"/>
          </a:xfrm>
          <a:prstGeom prst="moon">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Chord 31"/>
          <p:cNvSpPr/>
          <p:nvPr/>
        </p:nvSpPr>
        <p:spPr>
          <a:xfrm>
            <a:off x="4139996" y="4273807"/>
            <a:ext cx="600612" cy="607226"/>
          </a:xfrm>
          <a:prstGeom prst="chord">
            <a:avLst>
              <a:gd name="adj1" fmla="val 5421958"/>
              <a:gd name="adj2" fmla="val 16120926"/>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hord 32"/>
          <p:cNvSpPr/>
          <p:nvPr/>
        </p:nvSpPr>
        <p:spPr>
          <a:xfrm rot="10800000">
            <a:off x="7806266" y="4295235"/>
            <a:ext cx="616925" cy="607226"/>
          </a:xfrm>
          <a:prstGeom prst="chord">
            <a:avLst>
              <a:gd name="adj1" fmla="val 5373980"/>
              <a:gd name="adj2" fmla="val 16170690"/>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Moon 33"/>
          <p:cNvSpPr/>
          <p:nvPr/>
        </p:nvSpPr>
        <p:spPr>
          <a:xfrm rot="10800000">
            <a:off x="7806266" y="5857598"/>
            <a:ext cx="304800" cy="592667"/>
          </a:xfrm>
          <a:prstGeom prst="moon">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Moon 34"/>
          <p:cNvSpPr/>
          <p:nvPr/>
        </p:nvSpPr>
        <p:spPr>
          <a:xfrm>
            <a:off x="7560469" y="2757488"/>
            <a:ext cx="292363" cy="582611"/>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p:cNvSpPr/>
          <p:nvPr/>
        </p:nvSpPr>
        <p:spPr>
          <a:xfrm rot="10800000">
            <a:off x="4485966" y="2757488"/>
            <a:ext cx="590857" cy="582876"/>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Moon 36"/>
          <p:cNvSpPr/>
          <p:nvPr/>
        </p:nvSpPr>
        <p:spPr>
          <a:xfrm rot="10800000">
            <a:off x="4781421" y="2757488"/>
            <a:ext cx="292363" cy="582611"/>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p:nvPr/>
        </p:nvSpPr>
        <p:spPr>
          <a:xfrm rot="10800000">
            <a:off x="6008693" y="2449247"/>
            <a:ext cx="590857" cy="582876"/>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4017523" y="1682885"/>
            <a:ext cx="1839545" cy="76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6492746" y="1679553"/>
            <a:ext cx="2116233" cy="76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5692193" y="2066066"/>
            <a:ext cx="120957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smtClean="0">
                <a:ln>
                  <a:noFill/>
                </a:ln>
                <a:solidFill>
                  <a:prstClr val="black"/>
                </a:solidFill>
                <a:effectLst/>
                <a:uLnTx/>
                <a:uFillTx/>
                <a:latin typeface="Replica-Regular" panose="02000503030000020004" pitchFamily="50" charset="0"/>
                <a:ea typeface="+mn-ea"/>
                <a:cs typeface="+mn-cs"/>
              </a:rPr>
              <a:t>New Moon</a:t>
            </a:r>
            <a:endParaRPr kumimoji="0" lang="en-IE" sz="1600" b="0" i="0" u="none" strike="noStrike" kern="1200" cap="none" spc="0" normalizeH="0" baseline="0" noProof="0" dirty="0">
              <a:ln>
                <a:noFill/>
              </a:ln>
              <a:solidFill>
                <a:prstClr val="black"/>
              </a:solidFill>
              <a:effectLst/>
              <a:uLnTx/>
              <a:uFillTx/>
              <a:latin typeface="Replica-Regular" panose="02000503030000020004" pitchFamily="50" charset="0"/>
              <a:ea typeface="+mn-ea"/>
              <a:cs typeface="+mn-cs"/>
            </a:endParaRPr>
          </a:p>
        </p:txBody>
      </p:sp>
      <p:sp>
        <p:nvSpPr>
          <p:cNvPr id="42" name="TextBox 41"/>
          <p:cNvSpPr txBox="1"/>
          <p:nvPr/>
        </p:nvSpPr>
        <p:spPr>
          <a:xfrm>
            <a:off x="5702231" y="5855493"/>
            <a:ext cx="120957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smtClean="0">
                <a:ln>
                  <a:noFill/>
                </a:ln>
                <a:solidFill>
                  <a:prstClr val="black"/>
                </a:solidFill>
                <a:effectLst/>
                <a:uLnTx/>
                <a:uFillTx/>
                <a:latin typeface="Replica-Regular" panose="02000503030000020004" pitchFamily="50" charset="0"/>
                <a:ea typeface="+mn-ea"/>
                <a:cs typeface="+mn-cs"/>
              </a:rPr>
              <a:t>Full Moon</a:t>
            </a:r>
            <a:endParaRPr kumimoji="0" lang="en-IE" sz="1600" b="0" i="0" u="none" strike="noStrike" kern="1200" cap="none" spc="0" normalizeH="0" baseline="0" noProof="0" dirty="0">
              <a:ln>
                <a:noFill/>
              </a:ln>
              <a:solidFill>
                <a:prstClr val="black"/>
              </a:solidFill>
              <a:effectLst/>
              <a:uLnTx/>
              <a:uFillTx/>
              <a:latin typeface="Replica-Regular" panose="02000503030000020004" pitchFamily="50" charset="0"/>
              <a:ea typeface="+mn-ea"/>
              <a:cs typeface="+mn-cs"/>
            </a:endParaRPr>
          </a:p>
        </p:txBody>
      </p:sp>
      <p:sp>
        <p:nvSpPr>
          <p:cNvPr id="43" name="TextBox 42"/>
          <p:cNvSpPr txBox="1"/>
          <p:nvPr/>
        </p:nvSpPr>
        <p:spPr>
          <a:xfrm>
            <a:off x="3830938" y="2254471"/>
            <a:ext cx="10031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smtClean="0">
                <a:ln>
                  <a:noFill/>
                </a:ln>
                <a:solidFill>
                  <a:prstClr val="black"/>
                </a:solidFill>
                <a:effectLst/>
                <a:uLnTx/>
                <a:uFillTx/>
                <a:latin typeface="Replica-Regular" panose="02000503030000020004" pitchFamily="50" charset="0"/>
                <a:ea typeface="+mn-ea"/>
                <a:cs typeface="+mn-cs"/>
              </a:rPr>
              <a:t>Waxing Crescent</a:t>
            </a:r>
            <a:endParaRPr kumimoji="0" lang="en-IE" sz="1600" b="0" i="0" u="none" strike="noStrike" kern="1200" cap="none" spc="0" normalizeH="0" baseline="0" noProof="0" dirty="0">
              <a:ln>
                <a:noFill/>
              </a:ln>
              <a:solidFill>
                <a:prstClr val="black"/>
              </a:solidFill>
              <a:effectLst/>
              <a:uLnTx/>
              <a:uFillTx/>
              <a:latin typeface="Replica-Regular" panose="02000503030000020004" pitchFamily="50" charset="0"/>
              <a:ea typeface="+mn-ea"/>
              <a:cs typeface="+mn-cs"/>
            </a:endParaRPr>
          </a:p>
        </p:txBody>
      </p:sp>
      <p:sp>
        <p:nvSpPr>
          <p:cNvPr id="44" name="TextBox 43"/>
          <p:cNvSpPr txBox="1"/>
          <p:nvPr/>
        </p:nvSpPr>
        <p:spPr>
          <a:xfrm>
            <a:off x="7722892" y="2227247"/>
            <a:ext cx="10031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smtClean="0">
                <a:ln>
                  <a:noFill/>
                </a:ln>
                <a:solidFill>
                  <a:prstClr val="black"/>
                </a:solidFill>
                <a:effectLst/>
                <a:uLnTx/>
                <a:uFillTx/>
                <a:latin typeface="Replica-Regular" panose="02000503030000020004" pitchFamily="50" charset="0"/>
                <a:ea typeface="+mn-ea"/>
                <a:cs typeface="+mn-cs"/>
              </a:rPr>
              <a:t>Waning Crescent</a:t>
            </a:r>
            <a:endParaRPr kumimoji="0" lang="en-IE" sz="1600" b="0" i="0" u="none" strike="noStrike" kern="1200" cap="none" spc="0" normalizeH="0" baseline="0" noProof="0" dirty="0">
              <a:ln>
                <a:noFill/>
              </a:ln>
              <a:solidFill>
                <a:prstClr val="black"/>
              </a:solidFill>
              <a:effectLst/>
              <a:uLnTx/>
              <a:uFillTx/>
              <a:latin typeface="Replica-Regular" panose="02000503030000020004" pitchFamily="50" charset="0"/>
              <a:ea typeface="+mn-ea"/>
              <a:cs typeface="+mn-cs"/>
            </a:endParaRPr>
          </a:p>
        </p:txBody>
      </p:sp>
      <p:sp>
        <p:nvSpPr>
          <p:cNvPr id="45" name="TextBox 44"/>
          <p:cNvSpPr txBox="1"/>
          <p:nvPr/>
        </p:nvSpPr>
        <p:spPr>
          <a:xfrm>
            <a:off x="3806639" y="5367624"/>
            <a:ext cx="10031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smtClean="0">
                <a:ln>
                  <a:noFill/>
                </a:ln>
                <a:solidFill>
                  <a:prstClr val="black"/>
                </a:solidFill>
                <a:effectLst/>
                <a:uLnTx/>
                <a:uFillTx/>
                <a:latin typeface="Replica-Regular" panose="02000503030000020004" pitchFamily="50" charset="0"/>
                <a:ea typeface="+mn-ea"/>
                <a:cs typeface="+mn-cs"/>
              </a:rPr>
              <a:t>Waxing Gibbous</a:t>
            </a:r>
            <a:endParaRPr kumimoji="0" lang="en-IE" sz="1600" b="0" i="0" u="none" strike="noStrike" kern="1200" cap="none" spc="0" normalizeH="0" baseline="0" noProof="0" dirty="0">
              <a:ln>
                <a:noFill/>
              </a:ln>
              <a:solidFill>
                <a:prstClr val="black"/>
              </a:solidFill>
              <a:effectLst/>
              <a:uLnTx/>
              <a:uFillTx/>
              <a:latin typeface="Replica-Regular" panose="02000503030000020004" pitchFamily="50" charset="0"/>
              <a:ea typeface="+mn-ea"/>
              <a:cs typeface="+mn-cs"/>
            </a:endParaRPr>
          </a:p>
        </p:txBody>
      </p:sp>
      <p:sp>
        <p:nvSpPr>
          <p:cNvPr id="46" name="TextBox 45"/>
          <p:cNvSpPr txBox="1"/>
          <p:nvPr/>
        </p:nvSpPr>
        <p:spPr>
          <a:xfrm>
            <a:off x="7664346" y="5339784"/>
            <a:ext cx="10031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smtClean="0">
                <a:ln>
                  <a:noFill/>
                </a:ln>
                <a:solidFill>
                  <a:prstClr val="black"/>
                </a:solidFill>
                <a:effectLst/>
                <a:uLnTx/>
                <a:uFillTx/>
                <a:latin typeface="Replica-Regular" panose="02000503030000020004" pitchFamily="50" charset="0"/>
                <a:ea typeface="+mn-ea"/>
                <a:cs typeface="+mn-cs"/>
              </a:rPr>
              <a:t>Waning Gibbous</a:t>
            </a:r>
            <a:endParaRPr kumimoji="0" lang="en-IE" sz="1600" b="0" i="0" u="none" strike="noStrike" kern="1200" cap="none" spc="0" normalizeH="0" baseline="0" noProof="0" dirty="0">
              <a:ln>
                <a:noFill/>
              </a:ln>
              <a:solidFill>
                <a:prstClr val="black"/>
              </a:solidFill>
              <a:effectLst/>
              <a:uLnTx/>
              <a:uFillTx/>
              <a:latin typeface="Replica-Regular" panose="02000503030000020004" pitchFamily="50" charset="0"/>
              <a:ea typeface="+mn-ea"/>
              <a:cs typeface="+mn-cs"/>
            </a:endParaRPr>
          </a:p>
        </p:txBody>
      </p:sp>
      <p:sp>
        <p:nvSpPr>
          <p:cNvPr id="47" name="TextBox 46"/>
          <p:cNvSpPr txBox="1"/>
          <p:nvPr/>
        </p:nvSpPr>
        <p:spPr>
          <a:xfrm>
            <a:off x="3767578" y="3735766"/>
            <a:ext cx="10031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smtClean="0">
                <a:ln>
                  <a:noFill/>
                </a:ln>
                <a:solidFill>
                  <a:prstClr val="black"/>
                </a:solidFill>
                <a:effectLst/>
                <a:uLnTx/>
                <a:uFillTx/>
                <a:latin typeface="Replica-Regular" panose="02000503030000020004" pitchFamily="50" charset="0"/>
                <a:ea typeface="+mn-ea"/>
                <a:cs typeface="+mn-cs"/>
              </a:rPr>
              <a:t>First Quarter</a:t>
            </a:r>
            <a:endParaRPr kumimoji="0" lang="en-IE" sz="1600" b="0" i="0" u="none" strike="noStrike" kern="1200" cap="none" spc="0" normalizeH="0" baseline="0" noProof="0" dirty="0">
              <a:ln>
                <a:noFill/>
              </a:ln>
              <a:solidFill>
                <a:prstClr val="black"/>
              </a:solidFill>
              <a:effectLst/>
              <a:uLnTx/>
              <a:uFillTx/>
              <a:latin typeface="Replica-Regular" panose="02000503030000020004" pitchFamily="50" charset="0"/>
              <a:ea typeface="+mn-ea"/>
              <a:cs typeface="+mn-cs"/>
            </a:endParaRPr>
          </a:p>
        </p:txBody>
      </p:sp>
      <p:sp>
        <p:nvSpPr>
          <p:cNvPr id="48" name="TextBox 47"/>
          <p:cNvSpPr txBox="1"/>
          <p:nvPr/>
        </p:nvSpPr>
        <p:spPr>
          <a:xfrm>
            <a:off x="7832751" y="3766893"/>
            <a:ext cx="10031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smtClean="0">
                <a:ln>
                  <a:noFill/>
                </a:ln>
                <a:solidFill>
                  <a:prstClr val="black"/>
                </a:solidFill>
                <a:effectLst/>
                <a:uLnTx/>
                <a:uFillTx/>
                <a:latin typeface="Replica-Regular" panose="02000503030000020004" pitchFamily="50" charset="0"/>
                <a:ea typeface="+mn-ea"/>
                <a:cs typeface="+mn-cs"/>
              </a:rPr>
              <a:t>Third Quarter</a:t>
            </a:r>
            <a:endParaRPr kumimoji="0" lang="en-IE" sz="1600" b="0" i="0" u="none" strike="noStrike" kern="1200" cap="none" spc="0" normalizeH="0" baseline="0" noProof="0" dirty="0">
              <a:ln>
                <a:noFill/>
              </a:ln>
              <a:solidFill>
                <a:prstClr val="black"/>
              </a:solidFill>
              <a:effectLst/>
              <a:uLnTx/>
              <a:uFillTx/>
              <a:latin typeface="Replica-Regular" panose="02000503030000020004" pitchFamily="50" charset="0"/>
              <a:ea typeface="+mn-ea"/>
              <a:cs typeface="+mn-cs"/>
            </a:endParaRPr>
          </a:p>
        </p:txBody>
      </p:sp>
    </p:spTree>
    <p:extLst>
      <p:ext uri="{BB962C8B-B14F-4D97-AF65-F5344CB8AC3E}">
        <p14:creationId xmlns:p14="http://schemas.microsoft.com/office/powerpoint/2010/main" val="168331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 y="0"/>
            <a:ext cx="12182982" cy="686308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A160BA3A-1846-47BF-AD5E-8F5D766ED0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7829" y="0"/>
            <a:ext cx="1754171" cy="550183"/>
          </a:xfrm>
          <a:prstGeom prst="rect">
            <a:avLst/>
          </a:prstGeom>
        </p:spPr>
      </p:pic>
      <p:sp>
        <p:nvSpPr>
          <p:cNvPr id="3" name="Title 2"/>
          <p:cNvSpPr>
            <a:spLocks noGrp="1"/>
          </p:cNvSpPr>
          <p:nvPr>
            <p:ph type="title"/>
          </p:nvPr>
        </p:nvSpPr>
        <p:spPr/>
        <p:txBody>
          <a:bodyPr/>
          <a:lstStyle/>
          <a:p>
            <a:endParaRPr lang="en-IE"/>
          </a:p>
        </p:txBody>
      </p:sp>
      <p:sp>
        <p:nvSpPr>
          <p:cNvPr id="6" name="Title 1">
            <a:extLst>
              <a:ext uri="{FF2B5EF4-FFF2-40B4-BE49-F238E27FC236}">
                <a16:creationId xmlns:a16="http://schemas.microsoft.com/office/drawing/2014/main" id="{DA646348-4F18-425D-8561-785BA8235B6D}"/>
              </a:ext>
            </a:extLst>
          </p:cNvPr>
          <p:cNvSpPr txBox="1">
            <a:spLocks/>
          </p:cNvSpPr>
          <p:nvPr/>
        </p:nvSpPr>
        <p:spPr>
          <a:xfrm>
            <a:off x="1048334" y="45365"/>
            <a:ext cx="103054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mtClean="0">
                <a:solidFill>
                  <a:srgbClr val="2CB671"/>
                </a:solidFill>
                <a:latin typeface="Replica-Bold" panose="02000503030000020004" pitchFamily="2" charset="77"/>
              </a:rPr>
              <a:t>Phases</a:t>
            </a:r>
            <a:endParaRPr lang="en-IE" dirty="0">
              <a:solidFill>
                <a:srgbClr val="2CB671"/>
              </a:solidFill>
            </a:endParaRPr>
          </a:p>
        </p:txBody>
      </p:sp>
    </p:spTree>
    <p:extLst>
      <p:ext uri="{BB962C8B-B14F-4D97-AF65-F5344CB8AC3E}">
        <p14:creationId xmlns:p14="http://schemas.microsoft.com/office/powerpoint/2010/main" val="1413008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B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6348-4F18-425D-8561-785BA8235B6D}"/>
              </a:ext>
            </a:extLst>
          </p:cNvPr>
          <p:cNvSpPr>
            <a:spLocks noGrp="1"/>
          </p:cNvSpPr>
          <p:nvPr>
            <p:ph type="title"/>
          </p:nvPr>
        </p:nvSpPr>
        <p:spPr>
          <a:xfrm>
            <a:off x="1212026" y="166414"/>
            <a:ext cx="9267110" cy="1198598"/>
          </a:xfrm>
        </p:spPr>
        <p:txBody>
          <a:bodyPr>
            <a:normAutofit/>
          </a:bodyPr>
          <a:lstStyle/>
          <a:p>
            <a:pPr algn="ctr"/>
            <a:r>
              <a:rPr lang="en-IE" sz="4800" dirty="0">
                <a:solidFill>
                  <a:srgbClr val="2CB671"/>
                </a:solidFill>
                <a:latin typeface="Replica-Bold" panose="02000503030000020004" pitchFamily="2" charset="77"/>
                <a:ea typeface="+mj-ea"/>
                <a:cs typeface="+mj-cs"/>
              </a:rPr>
              <a:t>Eclipses – spot the difference</a:t>
            </a:r>
            <a:endParaRPr lang="en-IE" sz="4800" dirty="0">
              <a:solidFill>
                <a:srgbClr val="2CB671"/>
              </a:solidFill>
            </a:endParaRPr>
          </a:p>
        </p:txBody>
      </p:sp>
      <p:pic>
        <p:nvPicPr>
          <p:cNvPr id="5" name="Picture 4">
            <a:extLst>
              <a:ext uri="{FF2B5EF4-FFF2-40B4-BE49-F238E27FC236}">
                <a16:creationId xmlns:a16="http://schemas.microsoft.com/office/drawing/2014/main" id="{F3F3950E-0E7A-4DD0-9234-D64E18974546}"/>
              </a:ext>
            </a:extLst>
          </p:cNvPr>
          <p:cNvPicPr>
            <a:picLocks noChangeAspect="1"/>
          </p:cNvPicPr>
          <p:nvPr/>
        </p:nvPicPr>
        <p:blipFill>
          <a:blip r:embed="rId3"/>
          <a:stretch>
            <a:fillRect/>
          </a:stretch>
        </p:blipFill>
        <p:spPr>
          <a:xfrm>
            <a:off x="1962102" y="1720270"/>
            <a:ext cx="7766955" cy="1708730"/>
          </a:xfrm>
          <a:prstGeom prst="rect">
            <a:avLst/>
          </a:prstGeom>
        </p:spPr>
      </p:pic>
      <p:pic>
        <p:nvPicPr>
          <p:cNvPr id="1026" name="Picture 2">
            <a:extLst>
              <a:ext uri="{FF2B5EF4-FFF2-40B4-BE49-F238E27FC236}">
                <a16:creationId xmlns:a16="http://schemas.microsoft.com/office/drawing/2014/main" id="{F0E2015A-06FD-4407-B5DB-7350D6641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101" y="4262623"/>
            <a:ext cx="7766956" cy="17087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DFD957F9-029A-442E-A9C2-B4D897103A1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37829" y="0"/>
            <a:ext cx="1754171" cy="550183"/>
          </a:xfrm>
          <a:prstGeom prst="rect">
            <a:avLst/>
          </a:prstGeom>
        </p:spPr>
      </p:pic>
    </p:spTree>
    <p:extLst>
      <p:ext uri="{BB962C8B-B14F-4D97-AF65-F5344CB8AC3E}">
        <p14:creationId xmlns:p14="http://schemas.microsoft.com/office/powerpoint/2010/main" val="251471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B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6348-4F18-425D-8561-785BA8235B6D}"/>
              </a:ext>
            </a:extLst>
          </p:cNvPr>
          <p:cNvSpPr>
            <a:spLocks noGrp="1"/>
          </p:cNvSpPr>
          <p:nvPr>
            <p:ph type="title"/>
          </p:nvPr>
        </p:nvSpPr>
        <p:spPr/>
        <p:txBody>
          <a:bodyPr/>
          <a:lstStyle/>
          <a:p>
            <a:r>
              <a:rPr lang="en-IE" sz="4400" dirty="0">
                <a:solidFill>
                  <a:srgbClr val="2CB671"/>
                </a:solidFill>
                <a:latin typeface="Replica-Bold" panose="02000503030000020004" pitchFamily="2" charset="77"/>
                <a:ea typeface="+mj-ea"/>
                <a:cs typeface="+mj-cs"/>
              </a:rPr>
              <a:t>Craters</a:t>
            </a:r>
            <a:endParaRPr lang="en-IE" dirty="0">
              <a:solidFill>
                <a:srgbClr val="2CB671"/>
              </a:solidFill>
            </a:endParaRPr>
          </a:p>
        </p:txBody>
      </p:sp>
      <p:sp>
        <p:nvSpPr>
          <p:cNvPr id="3" name="Content Placeholder 2">
            <a:extLst>
              <a:ext uri="{FF2B5EF4-FFF2-40B4-BE49-F238E27FC236}">
                <a16:creationId xmlns:a16="http://schemas.microsoft.com/office/drawing/2014/main" id="{DAC4F319-9F5E-4DCE-A736-9B0574FF1BB6}"/>
              </a:ext>
            </a:extLst>
          </p:cNvPr>
          <p:cNvSpPr>
            <a:spLocks noGrp="1"/>
          </p:cNvSpPr>
          <p:nvPr>
            <p:ph idx="1"/>
          </p:nvPr>
        </p:nvSpPr>
        <p:spPr>
          <a:xfrm>
            <a:off x="838200" y="1869492"/>
            <a:ext cx="6275048" cy="3911875"/>
          </a:xfrm>
        </p:spPr>
        <p:txBody>
          <a:bodyPr>
            <a:normAutofit fontScale="85000" lnSpcReduction="20000"/>
          </a:bodyPr>
          <a:lstStyle/>
          <a:p>
            <a:pPr marL="0" indent="0">
              <a:lnSpc>
                <a:spcPct val="120000"/>
              </a:lnSpc>
              <a:buNone/>
            </a:pPr>
            <a:r>
              <a:rPr lang="en-GB" sz="3200" dirty="0">
                <a:solidFill>
                  <a:schemeClr val="lt1"/>
                </a:solidFill>
                <a:latin typeface="Replica-Mono" panose="02000609030000020004" pitchFamily="49" charset="77"/>
              </a:rPr>
              <a:t>Why has the Moon so many craters in comparison to Earth?</a:t>
            </a:r>
          </a:p>
          <a:p>
            <a:pPr marL="0" indent="0">
              <a:buNone/>
            </a:pPr>
            <a:endParaRPr lang="en-GB" sz="3200" dirty="0">
              <a:solidFill>
                <a:schemeClr val="lt1"/>
              </a:solidFill>
              <a:latin typeface="Replica-Mono" panose="02000609030000020004" pitchFamily="49" charset="77"/>
            </a:endParaRPr>
          </a:p>
          <a:p>
            <a:r>
              <a:rPr lang="en-IE" sz="3200" dirty="0">
                <a:solidFill>
                  <a:schemeClr val="lt1"/>
                </a:solidFill>
                <a:latin typeface="Replica-Mono" panose="02000609030000020004" pitchFamily="49" charset="77"/>
              </a:rPr>
              <a:t>Lack of atmosphere – break up asteroids</a:t>
            </a:r>
          </a:p>
          <a:p>
            <a:r>
              <a:rPr lang="en-IE" sz="3200" dirty="0">
                <a:solidFill>
                  <a:schemeClr val="lt1"/>
                </a:solidFill>
                <a:latin typeface="Replica-Mono" panose="02000609030000020004" pitchFamily="49" charset="77"/>
              </a:rPr>
              <a:t>Lack of erosion</a:t>
            </a:r>
          </a:p>
          <a:p>
            <a:r>
              <a:rPr lang="en-IE" sz="3200" dirty="0">
                <a:solidFill>
                  <a:schemeClr val="lt1"/>
                </a:solidFill>
                <a:latin typeface="Replica-Mono" panose="02000609030000020004" pitchFamily="49" charset="77"/>
              </a:rPr>
              <a:t>Lack of plate tectonics</a:t>
            </a:r>
          </a:p>
          <a:p>
            <a:r>
              <a:rPr lang="en-IE" sz="3200" dirty="0">
                <a:solidFill>
                  <a:schemeClr val="lt1"/>
                </a:solidFill>
                <a:latin typeface="Replica-Mono" panose="02000609030000020004" pitchFamily="49" charset="77"/>
              </a:rPr>
              <a:t>Lack of volcanic activity</a:t>
            </a:r>
          </a:p>
          <a:p>
            <a:endParaRPr lang="en-IE" dirty="0">
              <a:solidFill>
                <a:schemeClr val="lt1"/>
              </a:solidFill>
              <a:latin typeface="Replica-Mono" panose="02000609030000020004" pitchFamily="49" charset="77"/>
            </a:endParaRPr>
          </a:p>
        </p:txBody>
      </p:sp>
      <p:pic>
        <p:nvPicPr>
          <p:cNvPr id="7" name="Picture 6" descr="A close up of a black background&#10;&#10;Description automatically generated">
            <a:extLst>
              <a:ext uri="{FF2B5EF4-FFF2-40B4-BE49-F238E27FC236}">
                <a16:creationId xmlns:a16="http://schemas.microsoft.com/office/drawing/2014/main" id="{7FE01890-862D-4DB7-98A9-E8F5AFDF9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075" y="1550442"/>
            <a:ext cx="4491001" cy="4080396"/>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D0199F8-5847-4E56-B57F-A5711F71EF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7829" y="0"/>
            <a:ext cx="1754171" cy="550183"/>
          </a:xfrm>
          <a:prstGeom prst="rect">
            <a:avLst/>
          </a:prstGeom>
        </p:spPr>
      </p:pic>
    </p:spTree>
    <p:extLst>
      <p:ext uri="{BB962C8B-B14F-4D97-AF65-F5344CB8AC3E}">
        <p14:creationId xmlns:p14="http://schemas.microsoft.com/office/powerpoint/2010/main" val="2810546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289</Words>
  <Application>Microsoft Office PowerPoint</Application>
  <PresentationFormat>Widescreen</PresentationFormat>
  <Paragraphs>40</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Replica-Bold</vt:lpstr>
      <vt:lpstr>Replica-Mono</vt:lpstr>
      <vt:lpstr>Replica-Regular</vt:lpstr>
      <vt:lpstr>Office Theme</vt:lpstr>
      <vt:lpstr>PowerPoint Presentation</vt:lpstr>
      <vt:lpstr>Our Moon</vt:lpstr>
      <vt:lpstr>Does the Moon rotate like Earth?</vt:lpstr>
      <vt:lpstr>Phases</vt:lpstr>
      <vt:lpstr>Phases</vt:lpstr>
      <vt:lpstr>Phases</vt:lpstr>
      <vt:lpstr>PowerPoint Presentation</vt:lpstr>
      <vt:lpstr>Eclipses – spot the difference</vt:lpstr>
      <vt:lpstr>Craters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clancy</dc:creator>
  <cp:lastModifiedBy>Aine Flood</cp:lastModifiedBy>
  <cp:revision>17</cp:revision>
  <dcterms:created xsi:type="dcterms:W3CDTF">2020-06-17T11:20:26Z</dcterms:created>
  <dcterms:modified xsi:type="dcterms:W3CDTF">2021-08-23T13:34:33Z</dcterms:modified>
</cp:coreProperties>
</file>