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8" r:id="rId5"/>
    <p:sldId id="383" r:id="rId6"/>
    <p:sldId id="269" r:id="rId7"/>
    <p:sldId id="259" r:id="rId8"/>
    <p:sldId id="370" r:id="rId9"/>
    <p:sldId id="367" r:id="rId10"/>
    <p:sldId id="402" r:id="rId11"/>
    <p:sldId id="329" r:id="rId12"/>
    <p:sldId id="372" r:id="rId13"/>
    <p:sldId id="412" r:id="rId14"/>
    <p:sldId id="371" r:id="rId15"/>
    <p:sldId id="385" r:id="rId16"/>
    <p:sldId id="407" r:id="rId17"/>
    <p:sldId id="384" r:id="rId18"/>
    <p:sldId id="330" r:id="rId19"/>
    <p:sldId id="376" r:id="rId20"/>
    <p:sldId id="368" r:id="rId21"/>
    <p:sldId id="377" r:id="rId22"/>
    <p:sldId id="265" r:id="rId23"/>
    <p:sldId id="352" r:id="rId24"/>
    <p:sldId id="378" r:id="rId25"/>
    <p:sldId id="379" r:id="rId26"/>
    <p:sldId id="401" r:id="rId27"/>
    <p:sldId id="389" r:id="rId28"/>
    <p:sldId id="373" r:id="rId29"/>
    <p:sldId id="380" r:id="rId30"/>
    <p:sldId id="381" r:id="rId31"/>
    <p:sldId id="400" r:id="rId32"/>
    <p:sldId id="382" r:id="rId33"/>
    <p:sldId id="387" r:id="rId34"/>
    <p:sldId id="388" r:id="rId35"/>
    <p:sldId id="4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clancy" initials="ac" lastIdx="1" clrIdx="0">
    <p:extLst>
      <p:ext uri="{19B8F6BF-5375-455C-9EA6-DF929625EA0E}">
        <p15:presenceInfo xmlns:p15="http://schemas.microsoft.com/office/powerpoint/2012/main" userId="2da15e3c588db9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671"/>
    <a:srgbClr val="0DB14B"/>
    <a:srgbClr val="F4540C"/>
    <a:srgbClr val="09B0EF"/>
    <a:srgbClr val="DF19AB"/>
    <a:srgbClr val="003B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59" autoAdjust="0"/>
    <p:restoredTop sz="83614" autoAdjust="0"/>
  </p:normalViewPr>
  <p:slideViewPr>
    <p:cSldViewPr snapToGrid="0">
      <p:cViewPr varScale="1">
        <p:scale>
          <a:sx n="57" d="100"/>
          <a:sy n="57" d="100"/>
        </p:scale>
        <p:origin x="1290" y="78"/>
      </p:cViewPr>
      <p:guideLst>
        <p:guide orient="horz" pos="2160"/>
        <p:guide pos="3840"/>
      </p:guideLst>
    </p:cSldViewPr>
  </p:slideViewPr>
  <p:notesTextViewPr>
    <p:cViewPr>
      <p:scale>
        <a:sx n="1" d="1"/>
        <a:sy n="1" d="1"/>
      </p:scale>
      <p:origin x="0" y="0"/>
    </p:cViewPr>
  </p:notesTextViewPr>
  <p:sorterViewPr>
    <p:cViewPr>
      <p:scale>
        <a:sx n="100" d="100"/>
        <a:sy n="100" d="100"/>
      </p:scale>
      <p:origin x="0" y="-5616"/>
    </p:cViewPr>
  </p:sorterViewPr>
  <p:notesViewPr>
    <p:cSldViewPr snapToGrid="0" showGuides="1">
      <p:cViewPr varScale="1">
        <p:scale>
          <a:sx n="82" d="100"/>
          <a:sy n="82" d="100"/>
        </p:scale>
        <p:origin x="315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27E1C-69CA-40FF-815B-E24E8AE42C0A}" type="datetimeFigureOut">
              <a:rPr lang="en-IE" smtClean="0"/>
              <a:t>03/06/2021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141B1-0077-439D-BED2-C56A7A9BC32A}" type="slidenum">
              <a:rPr lang="en-IE" smtClean="0"/>
              <a:t>‹#›</a:t>
            </a:fld>
            <a:endParaRPr lang="en-IE"/>
          </a:p>
        </p:txBody>
      </p:sp>
    </p:spTree>
    <p:extLst>
      <p:ext uri="{BB962C8B-B14F-4D97-AF65-F5344CB8AC3E}">
        <p14:creationId xmlns:p14="http://schemas.microsoft.com/office/powerpoint/2010/main" val="402425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pl.nasa.gov/edu/teach/activity/make-a-cra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sero.ie/wp-content/uploads/2015/01/meteorites_activit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Investigating the moon ‘s surface</a:t>
            </a:r>
          </a:p>
        </p:txBody>
      </p:sp>
      <p:sp>
        <p:nvSpPr>
          <p:cNvPr id="4" name="Slide Number Placeholder 3"/>
          <p:cNvSpPr>
            <a:spLocks noGrp="1"/>
          </p:cNvSpPr>
          <p:nvPr>
            <p:ph type="sldNum" sz="quarter" idx="5"/>
          </p:nvPr>
        </p:nvSpPr>
        <p:spPr/>
        <p:txBody>
          <a:bodyPr/>
          <a:lstStyle/>
          <a:p>
            <a:fld id="{2B3141B1-0077-439D-BED2-C56A7A9BC32A}" type="slidenum">
              <a:rPr lang="en-IE" smtClean="0"/>
              <a:t>1</a:t>
            </a:fld>
            <a:endParaRPr lang="en-IE"/>
          </a:p>
        </p:txBody>
      </p:sp>
    </p:spTree>
    <p:extLst>
      <p:ext uri="{BB962C8B-B14F-4D97-AF65-F5344CB8AC3E}">
        <p14:creationId xmlns:p14="http://schemas.microsoft.com/office/powerpoint/2010/main" val="36364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Using tablets or interactive whiteboard, exploring Google Moon can really give a feel for the highlands, lowlands and craters on the moon’s surface.</a:t>
            </a:r>
          </a:p>
        </p:txBody>
      </p:sp>
      <p:sp>
        <p:nvSpPr>
          <p:cNvPr id="4" name="Slide Number Placeholder 3"/>
          <p:cNvSpPr>
            <a:spLocks noGrp="1"/>
          </p:cNvSpPr>
          <p:nvPr>
            <p:ph type="sldNum" sz="quarter" idx="5"/>
          </p:nvPr>
        </p:nvSpPr>
        <p:spPr/>
        <p:txBody>
          <a:bodyPr/>
          <a:lstStyle/>
          <a:p>
            <a:fld id="{2B3141B1-0077-439D-BED2-C56A7A9BC32A}" type="slidenum">
              <a:rPr lang="en-IE" smtClean="0"/>
              <a:t>10</a:t>
            </a:fld>
            <a:endParaRPr lang="en-IE"/>
          </a:p>
        </p:txBody>
      </p:sp>
    </p:spTree>
    <p:extLst>
      <p:ext uri="{BB962C8B-B14F-4D97-AF65-F5344CB8AC3E}">
        <p14:creationId xmlns:p14="http://schemas.microsoft.com/office/powerpoint/2010/main" val="395754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ource Serif Pro"/>
              </a:rPr>
              <a:t>Larger asteroids and comets, especially those with high velocities, can impart a tremendous amount of force on the Moon’s surface. In such cases, in addition to a crater being formed, the surface in and around the impact point is compressed further. This causes the crust to melt. When the melted crust can’t be compressed any further, it bounces right back up, forming a central mountain.</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11</a:t>
            </a:fld>
            <a:endParaRPr lang="en-IE"/>
          </a:p>
        </p:txBody>
      </p:sp>
    </p:spTree>
    <p:extLst>
      <p:ext uri="{BB962C8B-B14F-4D97-AF65-F5344CB8AC3E}">
        <p14:creationId xmlns:p14="http://schemas.microsoft.com/office/powerpoint/2010/main" val="4165988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Wonderful resources for all aspects of a Mission the Moon can be found here: </a:t>
            </a:r>
            <a:r>
              <a:rPr lang="en-IE" dirty="0">
                <a:solidFill>
                  <a:srgbClr val="2CB671"/>
                </a:solidFill>
              </a:rPr>
              <a:t>https://www.stem.org.uk/system/files/elibrary-resources/2019/06/Mission%20to%20the%20Moon.pdf</a:t>
            </a:r>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12</a:t>
            </a:fld>
            <a:endParaRPr lang="en-IE"/>
          </a:p>
        </p:txBody>
      </p:sp>
    </p:spTree>
    <p:extLst>
      <p:ext uri="{BB962C8B-B14F-4D97-AF65-F5344CB8AC3E}">
        <p14:creationId xmlns:p14="http://schemas.microsoft.com/office/powerpoint/2010/main" val="106791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Using images of the moon’s surface you can detect mountains and their shadows. Astronomers can determine the height of the mountains by measuring the shadows and comparing them to the angle of the light hitting the mountain. This activity explores how we can measure mountains on the moon. Use </a:t>
            </a:r>
            <a:r>
              <a:rPr lang="en-IE" dirty="0" err="1"/>
              <a:t>regolith</a:t>
            </a:r>
            <a:r>
              <a:rPr lang="en-IE" dirty="0"/>
              <a:t> from footsteps or crater activity, </a:t>
            </a:r>
            <a:r>
              <a:rPr lang="en-IE" dirty="0" err="1"/>
              <a:t>marla</a:t>
            </a:r>
            <a:r>
              <a:rPr lang="en-IE" dirty="0"/>
              <a:t> or playdough to mould the mountains.</a:t>
            </a:r>
          </a:p>
        </p:txBody>
      </p:sp>
      <p:sp>
        <p:nvSpPr>
          <p:cNvPr id="4" name="Slide Number Placeholder 3"/>
          <p:cNvSpPr>
            <a:spLocks noGrp="1"/>
          </p:cNvSpPr>
          <p:nvPr>
            <p:ph type="sldNum" sz="quarter" idx="5"/>
          </p:nvPr>
        </p:nvSpPr>
        <p:spPr/>
        <p:txBody>
          <a:bodyPr/>
          <a:lstStyle/>
          <a:p>
            <a:fld id="{2B3141B1-0077-439D-BED2-C56A7A9BC32A}" type="slidenum">
              <a:rPr lang="en-IE" smtClean="0"/>
              <a:t>13</a:t>
            </a:fld>
            <a:endParaRPr lang="en-IE"/>
          </a:p>
        </p:txBody>
      </p:sp>
    </p:spTree>
    <p:extLst>
      <p:ext uri="{BB962C8B-B14F-4D97-AF65-F5344CB8AC3E}">
        <p14:creationId xmlns:p14="http://schemas.microsoft.com/office/powerpoint/2010/main" val="513898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mountains on a lunar surface. Learn that light from the Sun is blocked by mountains on the lunar surface producing shadows. Investigate how changing the angle of the light source and the size of the mountains affects the size of the shadows produced. Learn that astronomers can use </a:t>
            </a:r>
            <a:r>
              <a:rPr lang="en-US" dirty="0" err="1"/>
              <a:t>maths</a:t>
            </a:r>
            <a:r>
              <a:rPr lang="en-US" dirty="0"/>
              <a:t> to determine the height of the mountains on the Moon if they know the length of their shadow and angle of the sunlight</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14</a:t>
            </a:fld>
            <a:endParaRPr lang="en-IE"/>
          </a:p>
        </p:txBody>
      </p:sp>
    </p:spTree>
    <p:extLst>
      <p:ext uri="{BB962C8B-B14F-4D97-AF65-F5344CB8AC3E}">
        <p14:creationId xmlns:p14="http://schemas.microsoft.com/office/powerpoint/2010/main" val="307698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took them 3 days. All 12 people that stood on the moon were American and they left 6 American Flags which have actually turned white by now, you wouldn’t be able to tell that they were American Flags – sun’s radiation so powerful on the moon that the colour would be gone. Original flag bought at a sears store which would be like walking into Dunnes Stores to buy a flag – it was only $6. </a:t>
            </a:r>
          </a:p>
          <a:p>
            <a:r>
              <a:rPr lang="en-IE" dirty="0"/>
              <a:t>Do we still go to the moon? Not since 1972</a:t>
            </a:r>
          </a:p>
        </p:txBody>
      </p:sp>
      <p:sp>
        <p:nvSpPr>
          <p:cNvPr id="4" name="Slide Number Placeholder 3"/>
          <p:cNvSpPr>
            <a:spLocks noGrp="1"/>
          </p:cNvSpPr>
          <p:nvPr>
            <p:ph type="sldNum" sz="quarter" idx="5"/>
          </p:nvPr>
        </p:nvSpPr>
        <p:spPr/>
        <p:txBody>
          <a:bodyPr/>
          <a:lstStyle/>
          <a:p>
            <a:fld id="{897F52AF-FF72-41B9-8E04-F7F00C4E5A02}" type="slidenum">
              <a:rPr lang="en-IE" smtClean="0"/>
              <a:t>15</a:t>
            </a:fld>
            <a:endParaRPr lang="en-IE"/>
          </a:p>
        </p:txBody>
      </p:sp>
    </p:spTree>
    <p:extLst>
      <p:ext uri="{BB962C8B-B14F-4D97-AF65-F5344CB8AC3E}">
        <p14:creationId xmlns:p14="http://schemas.microsoft.com/office/powerpoint/2010/main" val="57173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Landing sites if the missions. Apollo 13 had to abort mission before landing on the moon – film with Tom Hanks.</a:t>
            </a:r>
          </a:p>
        </p:txBody>
      </p:sp>
      <p:sp>
        <p:nvSpPr>
          <p:cNvPr id="4" name="Slide Number Placeholder 3"/>
          <p:cNvSpPr>
            <a:spLocks noGrp="1"/>
          </p:cNvSpPr>
          <p:nvPr>
            <p:ph type="sldNum" sz="quarter" idx="5"/>
          </p:nvPr>
        </p:nvSpPr>
        <p:spPr/>
        <p:txBody>
          <a:bodyPr/>
          <a:lstStyle/>
          <a:p>
            <a:fld id="{2B3141B1-0077-439D-BED2-C56A7A9BC32A}" type="slidenum">
              <a:rPr lang="en-IE" smtClean="0"/>
              <a:t>17</a:t>
            </a:fld>
            <a:endParaRPr lang="en-IE"/>
          </a:p>
        </p:txBody>
      </p:sp>
    </p:spTree>
    <p:extLst>
      <p:ext uri="{BB962C8B-B14F-4D97-AF65-F5344CB8AC3E}">
        <p14:creationId xmlns:p14="http://schemas.microsoft.com/office/powerpoint/2010/main" val="181760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4</a:t>
            </a:r>
            <a:r>
              <a:rPr lang="en-IE" baseline="30000" dirty="0"/>
              <a:t>th</a:t>
            </a:r>
            <a:r>
              <a:rPr lang="en-IE" dirty="0"/>
              <a:t> Earl of Rosse from Birr Castle was a keen Engineer, Astronomer and Mathematician. He designed the Lunar Heat Machine to work out the temperature of the moon. Attaching the machine to a telescope, he focused it on the moon and the moon’s light/energy hit the thermopiles (which can be seen attached to the middle of the mirror) creating an electrical current from which he was able to calculate the temperature. A letter from Neil Armstrong to the Parsons family, thanking them for their contributions to Space Science, can be seen in the Science Galleries at Birr Castle. </a:t>
            </a:r>
          </a:p>
        </p:txBody>
      </p:sp>
      <p:sp>
        <p:nvSpPr>
          <p:cNvPr id="4" name="Slide Number Placeholder 3"/>
          <p:cNvSpPr>
            <a:spLocks noGrp="1"/>
          </p:cNvSpPr>
          <p:nvPr>
            <p:ph type="sldNum" sz="quarter" idx="5"/>
          </p:nvPr>
        </p:nvSpPr>
        <p:spPr/>
        <p:txBody>
          <a:bodyPr/>
          <a:lstStyle/>
          <a:p>
            <a:fld id="{2B3141B1-0077-439D-BED2-C56A7A9BC32A}" type="slidenum">
              <a:rPr lang="en-IE" smtClean="0"/>
              <a:t>18</a:t>
            </a:fld>
            <a:endParaRPr lang="en-IE"/>
          </a:p>
        </p:txBody>
      </p:sp>
    </p:spTree>
    <p:extLst>
      <p:ext uri="{BB962C8B-B14F-4D97-AF65-F5344CB8AC3E}">
        <p14:creationId xmlns:p14="http://schemas.microsoft.com/office/powerpoint/2010/main" val="292338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77777"/>
                </a:solidFill>
                <a:effectLst/>
                <a:latin typeface="Source Sans Pro" panose="020B0503030403020204" pitchFamily="34" charset="0"/>
              </a:rPr>
              <a:t>Moon Camp is an education project run in collaboration between ESA and the Airbus Foundation, in partnership with Autodesk. It uses innovative learning technologies to challenge students to design their own Moon settlement with a 3D modelling tool (</a:t>
            </a:r>
            <a:r>
              <a:rPr lang="en-US" b="0" i="0" dirty="0" err="1">
                <a:solidFill>
                  <a:srgbClr val="777777"/>
                </a:solidFill>
                <a:effectLst/>
                <a:latin typeface="Source Sans Pro" panose="020B0503030403020204" pitchFamily="34" charset="0"/>
              </a:rPr>
              <a:t>Tinkercad</a:t>
            </a:r>
            <a:r>
              <a:rPr lang="en-US" b="0" i="0" dirty="0">
                <a:solidFill>
                  <a:srgbClr val="777777"/>
                </a:solidFill>
                <a:effectLst/>
                <a:latin typeface="Source Sans Pro" panose="020B0503030403020204" pitchFamily="34" charset="0"/>
              </a:rPr>
              <a:t> or Fusion 360).</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19</a:t>
            </a:fld>
            <a:endParaRPr lang="en-IE"/>
          </a:p>
        </p:txBody>
      </p:sp>
    </p:spTree>
    <p:extLst>
      <p:ext uri="{BB962C8B-B14F-4D97-AF65-F5344CB8AC3E}">
        <p14:creationId xmlns:p14="http://schemas.microsoft.com/office/powerpoint/2010/main" val="54093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would we want to?  Do you think the environment on Earth can be extreme? Well, space is much worse! Which hazards would astronauts come up against on the Moon? Space exploration is extremely difficult. • The environment is very harsh. • The distances are very big, even if the destination is the Moon. • Travelling to space is very expensive. Depending on the final destination, the cost per kilogram can vary from a few thousands of euros to several hundreds of thousands of euros.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ESA is working on new missions to the Moon in order to study the environment and to develop technologies, which could one day help setting up a lunar base. Perhaps astronauts will be living on the Moon in the next two decades. Space, outside of our home planet can be an extremely hostile environment for humans to live. Unlike Earth, the Moon has no atmosphere (it is in a vacuum), this means that there is no air to breathe. In addition, this lack of atmosphere leaves no protection from collisions with even the smallest meteoroids (the dust and rock debris present throughout the Solar System) or from harmful radiation from the Sun. </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897F52AF-FF72-41B9-8E04-F7F00C4E5A02}" type="slidenum">
              <a:rPr lang="en-IE" smtClean="0"/>
              <a:t>20</a:t>
            </a:fld>
            <a:endParaRPr lang="en-IE"/>
          </a:p>
        </p:txBody>
      </p:sp>
    </p:spTree>
    <p:extLst>
      <p:ext uri="{BB962C8B-B14F-4D97-AF65-F5344CB8AC3E}">
        <p14:creationId xmlns:p14="http://schemas.microsoft.com/office/powerpoint/2010/main" val="314014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Nearly the entire Moon is covered by a rubble pile of charcoal-gray, powdery dust and rocky debris called the lunar regolith between 4 and 15 </a:t>
            </a:r>
            <a:r>
              <a:rPr lang="en-US" sz="1200" b="0" i="0" kern="1200" dirty="0" err="1">
                <a:solidFill>
                  <a:schemeClr val="tx1"/>
                </a:solidFill>
                <a:effectLst/>
                <a:latin typeface="+mn-lt"/>
                <a:ea typeface="+mn-ea"/>
                <a:cs typeface="+mn-cs"/>
              </a:rPr>
              <a:t>metres</a:t>
            </a:r>
            <a:r>
              <a:rPr lang="en-US" sz="1200" b="0" i="0" kern="1200" dirty="0">
                <a:solidFill>
                  <a:schemeClr val="tx1"/>
                </a:solidFill>
                <a:effectLst/>
                <a:latin typeface="+mn-lt"/>
                <a:ea typeface="+mn-ea"/>
                <a:cs typeface="+mn-cs"/>
              </a:rPr>
              <a:t> deep</a:t>
            </a:r>
          </a:p>
          <a:p>
            <a:r>
              <a:rPr lang="en-US" dirty="0"/>
              <a:t>Lunar dust is fine like a powder, but it is so sharp it can cut like glass. It is formed when meteorites crash onto the Moon’s surface, heating and smashing rocks and dirt which contain silica and metals such as iron. The absence of air and water to smooth rough edges means that the tiny grains are sharp and jagged and cling to everything. Dust particles remain untouched unless an impact occurs. The dust is electrically charged and sticks to any surface on contact. There is some evidence that the dust particles are constantly leaping up and falling back to the Moon’s surface. The soil becomes increasingly compacted beneath the top layer of regolith.</a:t>
            </a:r>
            <a:endParaRPr lang="en-IE" dirty="0"/>
          </a:p>
        </p:txBody>
      </p:sp>
      <p:sp>
        <p:nvSpPr>
          <p:cNvPr id="4" name="Slide Number Placeholder 3"/>
          <p:cNvSpPr>
            <a:spLocks noGrp="1"/>
          </p:cNvSpPr>
          <p:nvPr>
            <p:ph type="sldNum" sz="quarter" idx="5"/>
          </p:nvPr>
        </p:nvSpPr>
        <p:spPr/>
        <p:txBody>
          <a:bodyPr/>
          <a:lstStyle/>
          <a:p>
            <a:fld id="{897F52AF-FF72-41B9-8E04-F7F00C4E5A02}" type="slidenum">
              <a:rPr lang="en-IE" smtClean="0"/>
              <a:t>2</a:t>
            </a:fld>
            <a:endParaRPr lang="en-IE"/>
          </a:p>
        </p:txBody>
      </p:sp>
    </p:spTree>
    <p:extLst>
      <p:ext uri="{BB962C8B-B14F-4D97-AF65-F5344CB8AC3E}">
        <p14:creationId xmlns:p14="http://schemas.microsoft.com/office/powerpoint/2010/main" val="2030875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the children what they think might be needed to live on the moon.</a:t>
            </a:r>
          </a:p>
        </p:txBody>
      </p:sp>
      <p:sp>
        <p:nvSpPr>
          <p:cNvPr id="4" name="Slide Number Placeholder 3"/>
          <p:cNvSpPr>
            <a:spLocks noGrp="1"/>
          </p:cNvSpPr>
          <p:nvPr>
            <p:ph type="sldNum" sz="quarter" idx="5"/>
          </p:nvPr>
        </p:nvSpPr>
        <p:spPr/>
        <p:txBody>
          <a:bodyPr/>
          <a:lstStyle/>
          <a:p>
            <a:fld id="{2B3141B1-0077-439D-BED2-C56A7A9BC32A}" type="slidenum">
              <a:rPr lang="en-IE" smtClean="0"/>
              <a:t>21</a:t>
            </a:fld>
            <a:endParaRPr lang="en-IE"/>
          </a:p>
        </p:txBody>
      </p:sp>
    </p:spTree>
    <p:extLst>
      <p:ext uri="{BB962C8B-B14F-4D97-AF65-F5344CB8AC3E}">
        <p14:creationId xmlns:p14="http://schemas.microsoft.com/office/powerpoint/2010/main" val="3744478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Using the answers given for previous slide, springboard into a mission to the moon challenge of your own design. You can do a bit of everything or focus on juts a couple of aspects depending on your class’s interests and time </a:t>
            </a:r>
            <a:r>
              <a:rPr lang="en-IE" dirty="0" err="1"/>
              <a:t>contraints</a:t>
            </a:r>
            <a:r>
              <a:rPr lang="en-I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They’re hoping to have a moon camp in the next 10 years and use it as a base for future space exploration As a matter of interest </a:t>
            </a:r>
            <a:r>
              <a:rPr lang="en-IE" dirty="0" err="1"/>
              <a:t>wifi</a:t>
            </a:r>
            <a:r>
              <a:rPr lang="en-IE" dirty="0"/>
              <a:t> on the moon is better than on some parts of Earth so communications/internet won’t be a problem.</a:t>
            </a:r>
          </a:p>
          <a:p>
            <a:r>
              <a:rPr lang="en-US" dirty="0"/>
              <a:t>Building infrastructure on the Moon would imply taking many materials from Earth, which would be very expensive to transport. Engineers are investigating new building techniques such as 3D printing, using local materials like the lunar soil (regolith). Late 2020’s ESA and Russian Space Agency are working on creating a colony in the moon. </a:t>
            </a:r>
            <a:endParaRPr lang="en-IE" dirty="0"/>
          </a:p>
        </p:txBody>
      </p:sp>
      <p:sp>
        <p:nvSpPr>
          <p:cNvPr id="4" name="Slide Number Placeholder 3"/>
          <p:cNvSpPr>
            <a:spLocks noGrp="1"/>
          </p:cNvSpPr>
          <p:nvPr>
            <p:ph type="sldNum" sz="quarter" idx="5"/>
          </p:nvPr>
        </p:nvSpPr>
        <p:spPr/>
        <p:txBody>
          <a:bodyPr/>
          <a:lstStyle/>
          <a:p>
            <a:fld id="{897F52AF-FF72-41B9-8E04-F7F00C4E5A02}" type="slidenum">
              <a:rPr lang="en-IE" smtClean="0"/>
              <a:t>22</a:t>
            </a:fld>
            <a:endParaRPr lang="en-IE"/>
          </a:p>
        </p:txBody>
      </p:sp>
    </p:spTree>
    <p:extLst>
      <p:ext uri="{BB962C8B-B14F-4D97-AF65-F5344CB8AC3E}">
        <p14:creationId xmlns:p14="http://schemas.microsoft.com/office/powerpoint/2010/main" val="3509358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videos also in resources section of </a:t>
            </a:r>
            <a:r>
              <a:rPr lang="en-IE" dirty="0" err="1"/>
              <a:t>mooncamp</a:t>
            </a:r>
            <a:r>
              <a:rPr lang="en-IE" dirty="0"/>
              <a:t> challenge</a:t>
            </a:r>
          </a:p>
        </p:txBody>
      </p:sp>
      <p:sp>
        <p:nvSpPr>
          <p:cNvPr id="4" name="Slide Number Placeholder 3"/>
          <p:cNvSpPr>
            <a:spLocks noGrp="1"/>
          </p:cNvSpPr>
          <p:nvPr>
            <p:ph type="sldNum" sz="quarter" idx="5"/>
          </p:nvPr>
        </p:nvSpPr>
        <p:spPr/>
        <p:txBody>
          <a:bodyPr/>
          <a:lstStyle/>
          <a:p>
            <a:fld id="{2B3141B1-0077-439D-BED2-C56A7A9BC32A}" type="slidenum">
              <a:rPr lang="en-IE" smtClean="0"/>
              <a:t>23</a:t>
            </a:fld>
            <a:endParaRPr lang="en-IE"/>
          </a:p>
        </p:txBody>
      </p:sp>
    </p:spTree>
    <p:extLst>
      <p:ext uri="{BB962C8B-B14F-4D97-AF65-F5344CB8AC3E}">
        <p14:creationId xmlns:p14="http://schemas.microsoft.com/office/powerpoint/2010/main" val="3818195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These resources are very useful for moon mission challenges. Engineering the Moon booklet has a lot of ideas and lesson plans that are workable and meaningful for the children: http://www.spaceweek.ie/wp-content/uploads/2019/09/Engineering_the_Moon.pdf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solidFill>
                <a:srgbClr val="2CB671"/>
              </a:solidFill>
            </a:endParaRPr>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25</a:t>
            </a:fld>
            <a:endParaRPr lang="en-IE"/>
          </a:p>
        </p:txBody>
      </p:sp>
    </p:spTree>
    <p:extLst>
      <p:ext uri="{BB962C8B-B14F-4D97-AF65-F5344CB8AC3E}">
        <p14:creationId xmlns:p14="http://schemas.microsoft.com/office/powerpoint/2010/main" val="3403906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Example for Transport as a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DPSM Framework for Inquiry: TRIGGER: Transport Options on Earth. Could we use any of these on the moon?</a:t>
            </a:r>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26</a:t>
            </a:fld>
            <a:endParaRPr lang="en-IE"/>
          </a:p>
        </p:txBody>
      </p:sp>
    </p:spTree>
    <p:extLst>
      <p:ext uri="{BB962C8B-B14F-4D97-AF65-F5344CB8AC3E}">
        <p14:creationId xmlns:p14="http://schemas.microsoft.com/office/powerpoint/2010/main" val="1493079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DPSM Framework for Inquiry: Wondering</a:t>
            </a:r>
          </a:p>
          <a:p>
            <a:r>
              <a:rPr lang="en-IE" dirty="0"/>
              <a:t>Look at how vehicles move on Mars (left) and the Moon (right) what do they notice? What will they have to take into account when making their own vehicles?</a:t>
            </a:r>
          </a:p>
        </p:txBody>
      </p:sp>
      <p:sp>
        <p:nvSpPr>
          <p:cNvPr id="4" name="Slide Number Placeholder 3"/>
          <p:cNvSpPr>
            <a:spLocks noGrp="1"/>
          </p:cNvSpPr>
          <p:nvPr>
            <p:ph type="sldNum" sz="quarter" idx="5"/>
          </p:nvPr>
        </p:nvSpPr>
        <p:spPr/>
        <p:txBody>
          <a:bodyPr/>
          <a:lstStyle/>
          <a:p>
            <a:fld id="{2B3141B1-0077-439D-BED2-C56A7A9BC32A}" type="slidenum">
              <a:rPr lang="en-IE" smtClean="0"/>
              <a:t>27</a:t>
            </a:fld>
            <a:endParaRPr lang="en-IE"/>
          </a:p>
        </p:txBody>
      </p:sp>
    </p:spTree>
    <p:extLst>
      <p:ext uri="{BB962C8B-B14F-4D97-AF65-F5344CB8AC3E}">
        <p14:creationId xmlns:p14="http://schemas.microsoft.com/office/powerpoint/2010/main" val="293431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DPSM Framework for Inquiry: Exploring </a:t>
            </a:r>
          </a:p>
          <a:p>
            <a:r>
              <a:rPr lang="en-IE" dirty="0"/>
              <a:t>Use the Airbus Foundation videos for each them to provide more information and give focus to their inquiry.</a:t>
            </a:r>
          </a:p>
        </p:txBody>
      </p:sp>
      <p:sp>
        <p:nvSpPr>
          <p:cNvPr id="4" name="Slide Number Placeholder 3"/>
          <p:cNvSpPr>
            <a:spLocks noGrp="1"/>
          </p:cNvSpPr>
          <p:nvPr>
            <p:ph type="sldNum" sz="quarter" idx="5"/>
          </p:nvPr>
        </p:nvSpPr>
        <p:spPr/>
        <p:txBody>
          <a:bodyPr/>
          <a:lstStyle/>
          <a:p>
            <a:fld id="{2B3141B1-0077-439D-BED2-C56A7A9BC32A}" type="slidenum">
              <a:rPr lang="en-IE" smtClean="0"/>
              <a:t>28</a:t>
            </a:fld>
            <a:endParaRPr lang="en-IE"/>
          </a:p>
        </p:txBody>
      </p:sp>
    </p:spTree>
    <p:extLst>
      <p:ext uri="{BB962C8B-B14F-4D97-AF65-F5344CB8AC3E}">
        <p14:creationId xmlns:p14="http://schemas.microsoft.com/office/powerpoint/2010/main" val="70836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DPSM Framework for Inquiry: INVESTIGATE</a:t>
            </a:r>
          </a:p>
          <a:p>
            <a:r>
              <a:rPr lang="en-IE" dirty="0"/>
              <a:t>Create a plan to action.</a:t>
            </a:r>
          </a:p>
        </p:txBody>
      </p:sp>
      <p:sp>
        <p:nvSpPr>
          <p:cNvPr id="4" name="Slide Number Placeholder 3"/>
          <p:cNvSpPr>
            <a:spLocks noGrp="1"/>
          </p:cNvSpPr>
          <p:nvPr>
            <p:ph type="sldNum" sz="quarter" idx="5"/>
          </p:nvPr>
        </p:nvSpPr>
        <p:spPr/>
        <p:txBody>
          <a:bodyPr/>
          <a:lstStyle/>
          <a:p>
            <a:fld id="{2B3141B1-0077-439D-BED2-C56A7A9BC32A}" type="slidenum">
              <a:rPr lang="en-IE" smtClean="0"/>
              <a:t>29</a:t>
            </a:fld>
            <a:endParaRPr lang="en-IE"/>
          </a:p>
        </p:txBody>
      </p:sp>
    </p:spTree>
    <p:extLst>
      <p:ext uri="{BB962C8B-B14F-4D97-AF65-F5344CB8AC3E}">
        <p14:creationId xmlns:p14="http://schemas.microsoft.com/office/powerpoint/2010/main" val="69402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Annotate your ideas</a:t>
            </a:r>
          </a:p>
        </p:txBody>
      </p:sp>
      <p:sp>
        <p:nvSpPr>
          <p:cNvPr id="4" name="Slide Number Placeholder 3"/>
          <p:cNvSpPr>
            <a:spLocks noGrp="1"/>
          </p:cNvSpPr>
          <p:nvPr>
            <p:ph type="sldNum" sz="quarter" idx="5"/>
          </p:nvPr>
        </p:nvSpPr>
        <p:spPr/>
        <p:txBody>
          <a:bodyPr/>
          <a:lstStyle/>
          <a:p>
            <a:fld id="{2B3141B1-0077-439D-BED2-C56A7A9BC32A}" type="slidenum">
              <a:rPr lang="en-IE" smtClean="0"/>
              <a:t>30</a:t>
            </a:fld>
            <a:endParaRPr lang="en-IE"/>
          </a:p>
        </p:txBody>
      </p:sp>
    </p:spTree>
    <p:extLst>
      <p:ext uri="{BB962C8B-B14F-4D97-AF65-F5344CB8AC3E}">
        <p14:creationId xmlns:p14="http://schemas.microsoft.com/office/powerpoint/2010/main" val="3893585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https://forms.gle/UbtRFGXgdUomxdE69</a:t>
            </a:r>
          </a:p>
          <a:p>
            <a:r>
              <a:rPr lang="en-IE" dirty="0"/>
              <a:t>Summer camps are running this summer keep an eye on website. Lofar.ie</a:t>
            </a:r>
          </a:p>
        </p:txBody>
      </p:sp>
      <p:sp>
        <p:nvSpPr>
          <p:cNvPr id="4" name="Slide Number Placeholder 3"/>
          <p:cNvSpPr>
            <a:spLocks noGrp="1"/>
          </p:cNvSpPr>
          <p:nvPr>
            <p:ph type="sldNum" sz="quarter" idx="5"/>
          </p:nvPr>
        </p:nvSpPr>
        <p:spPr/>
        <p:txBody>
          <a:bodyPr/>
          <a:lstStyle/>
          <a:p>
            <a:fld id="{2B3141B1-0077-439D-BED2-C56A7A9BC32A}" type="slidenum">
              <a:rPr lang="en-IE" smtClean="0"/>
              <a:t>31</a:t>
            </a:fld>
            <a:endParaRPr lang="en-IE"/>
          </a:p>
        </p:txBody>
      </p:sp>
    </p:spTree>
    <p:extLst>
      <p:ext uri="{BB962C8B-B14F-4D97-AF65-F5344CB8AC3E}">
        <p14:creationId xmlns:p14="http://schemas.microsoft.com/office/powerpoint/2010/main" val="305002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Regolith Recipe : 8 cups flour 1 cup baby oil</a:t>
            </a:r>
          </a:p>
        </p:txBody>
      </p:sp>
      <p:sp>
        <p:nvSpPr>
          <p:cNvPr id="4" name="Slide Number Placeholder 3"/>
          <p:cNvSpPr>
            <a:spLocks noGrp="1"/>
          </p:cNvSpPr>
          <p:nvPr>
            <p:ph type="sldNum" sz="quarter" idx="5"/>
          </p:nvPr>
        </p:nvSpPr>
        <p:spPr/>
        <p:txBody>
          <a:bodyPr/>
          <a:lstStyle/>
          <a:p>
            <a:fld id="{2B3141B1-0077-439D-BED2-C56A7A9BC32A}" type="slidenum">
              <a:rPr lang="en-IE" smtClean="0"/>
              <a:t>3</a:t>
            </a:fld>
            <a:endParaRPr lang="en-IE"/>
          </a:p>
        </p:txBody>
      </p:sp>
    </p:spTree>
    <p:extLst>
      <p:ext uri="{BB962C8B-B14F-4D97-AF65-F5344CB8AC3E}">
        <p14:creationId xmlns:p14="http://schemas.microsoft.com/office/powerpoint/2010/main" val="122477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chemeClr val="tx1"/>
                </a:solidFill>
                <a:latin typeface="Replica-Mono" panose="02000609030000020004" pitchFamily="49" charset="77"/>
              </a:rPr>
              <a:t>Therefore any craters on the Moon stay there, whereas on Earth if an asteroid isn’t broken up it by the atmosphere, it doesn’t take long for the crater to be destroyed/covered.</a:t>
            </a:r>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4</a:t>
            </a:fld>
            <a:endParaRPr lang="en-IE"/>
          </a:p>
        </p:txBody>
      </p:sp>
    </p:spTree>
    <p:extLst>
      <p:ext uri="{BB962C8B-B14F-4D97-AF65-F5344CB8AC3E}">
        <p14:creationId xmlns:p14="http://schemas.microsoft.com/office/powerpoint/2010/main" val="310459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most famous and obvious crater on the moon, Tycho crater 83km diameter. Faces are higher then those of the grand canyon</a:t>
            </a:r>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5</a:t>
            </a:fld>
            <a:endParaRPr lang="en-IE"/>
          </a:p>
        </p:txBody>
      </p:sp>
    </p:spTree>
    <p:extLst>
      <p:ext uri="{BB962C8B-B14F-4D97-AF65-F5344CB8AC3E}">
        <p14:creationId xmlns:p14="http://schemas.microsoft.com/office/powerpoint/2010/main" val="375622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Craters are usually 10 to 20 times bigger that the asteroid that impacted as it explodes on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Avg size of craters are </a:t>
            </a:r>
            <a:r>
              <a:rPr lang="en-IE" sz="1200" b="0" i="0" kern="1200" dirty="0">
                <a:solidFill>
                  <a:schemeClr val="tx1"/>
                </a:solidFill>
                <a:effectLst/>
                <a:latin typeface="+mn-lt"/>
                <a:ea typeface="+mn-ea"/>
                <a:cs typeface="+mn-cs"/>
              </a:rPr>
              <a:t>15–25 km across. One of the biggest craters in the entire solar system is on our moon it's 2,500 km (1,600 mi) in diameter and 13 km (8.1 mi) </a:t>
            </a:r>
            <a:r>
              <a:rPr lang="en-IE" sz="1200" b="1" i="0" kern="1200" dirty="0">
                <a:solidFill>
                  <a:schemeClr val="tx1"/>
                </a:solidFill>
                <a:effectLst/>
                <a:latin typeface="+mn-lt"/>
                <a:ea typeface="+mn-ea"/>
                <a:cs typeface="+mn-cs"/>
              </a:rPr>
              <a:t>deep</a:t>
            </a:r>
            <a:r>
              <a:rPr lang="en-IE" sz="1200" b="0" i="0" kern="1200" dirty="0">
                <a:solidFill>
                  <a:schemeClr val="tx1"/>
                </a:solidFill>
                <a:effectLst/>
                <a:latin typeface="+mn-lt"/>
                <a:ea typeface="+mn-ea"/>
                <a:cs typeface="+mn-cs"/>
              </a:rPr>
              <a:t>. Same distance as Ireland to  Morocco</a:t>
            </a:r>
            <a:endParaRPr lang="en-IE" dirty="0"/>
          </a:p>
          <a:p>
            <a:endParaRPr lang="en-IE" dirty="0"/>
          </a:p>
        </p:txBody>
      </p:sp>
      <p:sp>
        <p:nvSpPr>
          <p:cNvPr id="4" name="Slide Number Placeholder 3"/>
          <p:cNvSpPr>
            <a:spLocks noGrp="1"/>
          </p:cNvSpPr>
          <p:nvPr>
            <p:ph type="sldNum" sz="quarter" idx="5"/>
          </p:nvPr>
        </p:nvSpPr>
        <p:spPr/>
        <p:txBody>
          <a:bodyPr/>
          <a:lstStyle/>
          <a:p>
            <a:fld id="{897F52AF-FF72-41B9-8E04-F7F00C4E5A02}" type="slidenum">
              <a:rPr lang="en-IE" smtClean="0"/>
              <a:t>6</a:t>
            </a:fld>
            <a:endParaRPr lang="en-IE"/>
          </a:p>
        </p:txBody>
      </p:sp>
    </p:spTree>
    <p:extLst>
      <p:ext uri="{BB962C8B-B14F-4D97-AF65-F5344CB8AC3E}">
        <p14:creationId xmlns:p14="http://schemas.microsoft.com/office/powerpoint/2010/main" val="57209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Educator Guide: Whip Up a Moon-Like Crater | NASA/JPL Edu</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7</a:t>
            </a:fld>
            <a:endParaRPr lang="en-IE"/>
          </a:p>
        </p:txBody>
      </p:sp>
    </p:spTree>
    <p:extLst>
      <p:ext uri="{BB962C8B-B14F-4D97-AF65-F5344CB8AC3E}">
        <p14:creationId xmlns:p14="http://schemas.microsoft.com/office/powerpoint/2010/main" val="43003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throw a stone into mud at an angle you normally end up with a ‘crater’ that’s elliptical or elongated. It’s natural to suppose the same would be  true of a meteoroid hitting the Earth  or another planet. But these kinds of impact craters are formed in an entirely different way to the ‘mechanical’ process  of a stone hitting mud.</a:t>
            </a:r>
          </a:p>
          <a:p>
            <a:r>
              <a:rPr lang="en-US" dirty="0"/>
              <a:t>Meteoroids are moving at extremely high velocities (up to tens of </a:t>
            </a:r>
            <a:r>
              <a:rPr lang="en-US" dirty="0" err="1"/>
              <a:t>kilometres</a:t>
            </a:r>
            <a:r>
              <a:rPr lang="en-US" dirty="0"/>
              <a:t> per second). At the moment of impact this enormous kinetic energy is almost entirely converted into heat, which then vaporises the meteoroid instantly. It’s this ‘explosion’ and not the meteoroid itself that creates the impact crater. Since material is ejected equally in all directions, regardless of the direction of travel of the meteoroid, the resulting crater is circular. There can be exceptions to this but only if the impact occurs at an extremely shallow angle.</a:t>
            </a:r>
          </a:p>
          <a:p>
            <a:r>
              <a:rPr lang="en-US" dirty="0"/>
              <a:t>These craters were formed millions of years ago when meteorites hit the Moon’s surface. The impact of the meteorites caused the hollows to form and some of the surface to be thrown up and out around the crater. This is called ejecta (because it was ejected from the surface). Meteorites are bits of rock in space, which people think may have been left over from the start of the solar system (the planets and moons).</a:t>
            </a:r>
          </a:p>
          <a:p>
            <a:endParaRPr lang="en-IE" dirty="0"/>
          </a:p>
        </p:txBody>
      </p:sp>
      <p:sp>
        <p:nvSpPr>
          <p:cNvPr id="4" name="Slide Number Placeholder 3"/>
          <p:cNvSpPr>
            <a:spLocks noGrp="1"/>
          </p:cNvSpPr>
          <p:nvPr>
            <p:ph type="sldNum" sz="quarter" idx="5"/>
          </p:nvPr>
        </p:nvSpPr>
        <p:spPr/>
        <p:txBody>
          <a:bodyPr/>
          <a:lstStyle/>
          <a:p>
            <a:fld id="{897F52AF-FF72-41B9-8E04-F7F00C4E5A02}" type="slidenum">
              <a:rPr lang="en-IE" smtClean="0"/>
              <a:t>8</a:t>
            </a:fld>
            <a:endParaRPr lang="en-IE"/>
          </a:p>
        </p:txBody>
      </p:sp>
    </p:spTree>
    <p:extLst>
      <p:ext uri="{BB962C8B-B14F-4D97-AF65-F5344CB8AC3E}">
        <p14:creationId xmlns:p14="http://schemas.microsoft.com/office/powerpoint/2010/main" val="122343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hlinkClick r:id="rId3"/>
              </a:rPr>
              <a:t>meteorites_activity.pdf (esero.ie)</a:t>
            </a:r>
            <a:r>
              <a:rPr lang="en-IE" dirty="0"/>
              <a:t> </a:t>
            </a:r>
          </a:p>
          <a:p>
            <a:r>
              <a:rPr lang="en-IE" dirty="0"/>
              <a:t>Investigate the size and shape of craters by looking at size, speed and angle of meteorite</a:t>
            </a:r>
          </a:p>
        </p:txBody>
      </p:sp>
      <p:sp>
        <p:nvSpPr>
          <p:cNvPr id="4" name="Slide Number Placeholder 3"/>
          <p:cNvSpPr>
            <a:spLocks noGrp="1"/>
          </p:cNvSpPr>
          <p:nvPr>
            <p:ph type="sldNum" sz="quarter" idx="5"/>
          </p:nvPr>
        </p:nvSpPr>
        <p:spPr/>
        <p:txBody>
          <a:bodyPr/>
          <a:lstStyle/>
          <a:p>
            <a:fld id="{2B3141B1-0077-439D-BED2-C56A7A9BC32A}" type="slidenum">
              <a:rPr lang="en-IE" smtClean="0"/>
              <a:t>9</a:t>
            </a:fld>
            <a:endParaRPr lang="en-IE"/>
          </a:p>
        </p:txBody>
      </p:sp>
    </p:spTree>
    <p:extLst>
      <p:ext uri="{BB962C8B-B14F-4D97-AF65-F5344CB8AC3E}">
        <p14:creationId xmlns:p14="http://schemas.microsoft.com/office/powerpoint/2010/main" val="88945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74D2-EC84-4498-B041-8BAD7A6BB8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CD4DF4F-749E-4DAC-8973-9E361A756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0A937E4-F101-4BB1-8B81-B23B41509150}"/>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85FD6406-33A1-461D-AF26-C96F98B3C8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402022D-74AD-4B00-8031-0C2FCFA0E0A2}"/>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09534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D11B-0A6B-4112-83D6-A672DBEA214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FABCD27-5DCB-4CAA-A1F8-A4614AF092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BDDDE1D-8E64-4AD7-802A-9DFCD15B523D}"/>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DF40E8FA-43E6-4343-851D-5185D2DBC97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FD27176-5547-49B1-A9A8-36D131BD35CB}"/>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429351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2B48B-973D-49DE-BCB3-4897CB1CD6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4ECBCF-495F-4A75-AB9E-5BB67F78F5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E0F3D84-AA8B-4080-9030-A0F13EDFDFF8}"/>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25791D01-3952-4C85-8DE8-66FF510B61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096B675-48E5-4DEB-A480-80935DC72529}"/>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11550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A3F2-3AEB-4884-8024-52B3D148325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5B26414-1397-4636-AD6D-5707CFB9E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5EC945C-4403-46F9-9064-4E183DF1FA9E}"/>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F05DD0B9-E2D5-4212-91C9-0E625A0ABA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A4EA92-8EF7-42F6-A46F-F886FF5ABB22}"/>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23869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448A-3820-4F88-8B14-D9BFB5F60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F158C82-45BB-4AC8-BD95-34C7263BC2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5E9B4-F135-4812-BC71-E9DD6985A97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CB527737-9EC8-4AB5-9641-3D6C48E4E18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C780DAE-7C41-4419-80DC-F3080393AC63}"/>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221772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BF2DE-53AE-494C-B919-CFF6175AAD2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9ACE5F0-A246-4CEF-9F13-AE4551653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A5EBC6D-14AD-4B48-A224-BA2FF37919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080C2C2-744C-4198-A36D-D1AEC0941B23}"/>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0EE96A01-3915-4A78-B09E-16E9444AB1B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5EBA822-F278-4A15-9CA9-7840C37546A7}"/>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0833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49E4-C2D7-4F33-BF1B-20CA425F587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9367CC2-A629-4054-A9D6-A9EA4ABAC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7B7C02-F045-452A-A121-F8EBEF15D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BF997E1-1B9C-4167-905C-98D03C45C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0E3FF-A214-41F3-80EE-5FF723D22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9391AD3-F564-4D6C-8ADF-BB3A1281EF7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8" name="Footer Placeholder 7">
            <a:extLst>
              <a:ext uri="{FF2B5EF4-FFF2-40B4-BE49-F238E27FC236}">
                <a16:creationId xmlns:a16="http://schemas.microsoft.com/office/drawing/2014/main" id="{41D87C55-F010-4DFF-A5B3-E7A59873407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F3DC673-4428-41FB-9349-EDB379CD28B9}"/>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45707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ED72-9697-4004-99A4-DE3DC561655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E944D4C-D77A-470E-ACA0-EA7DB9F93ED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4" name="Footer Placeholder 3">
            <a:extLst>
              <a:ext uri="{FF2B5EF4-FFF2-40B4-BE49-F238E27FC236}">
                <a16:creationId xmlns:a16="http://schemas.microsoft.com/office/drawing/2014/main" id="{F2B30F93-49C3-4088-9672-D017289BCECE}"/>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A3634C1-867B-422F-8F7D-AEB100C93AEC}"/>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71371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492EC-BAF1-4FBB-BEB0-713168EC59F7}"/>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3" name="Footer Placeholder 2">
            <a:extLst>
              <a:ext uri="{FF2B5EF4-FFF2-40B4-BE49-F238E27FC236}">
                <a16:creationId xmlns:a16="http://schemas.microsoft.com/office/drawing/2014/main" id="{E7D411FA-EE89-4FA8-8A6E-13FE2740C47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6CF1217-2CE6-479A-8222-6A655BA22FEA}"/>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27565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019B-56A7-43FC-ADB8-C547211C6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20FBE19-C91F-4B3D-B501-5ADCDBB33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A7BEF02-2CDD-4A79-91D2-9FB458E06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717A7-4900-4291-96BE-142BB57DC7DF}"/>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26264B92-115C-43D3-8141-16243A87DB5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5D22968-DDA6-4A3C-9AD9-CD138F8B6683}"/>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216897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C791-F87B-46B0-B50E-4CBD9FF7B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DB4D46A-000D-4DD0-B692-A085D5F2E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02B9E3-5A0F-41E1-8D79-6048E54C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4992F-F8FA-47BD-ABC9-5925FB6ED157}"/>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E0FF33DC-7268-4A30-AFA8-E9E64EF298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BB462A7-84E3-4AC7-A248-E161967B8CBC}"/>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03012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A6ADF-CB90-4795-8441-157D03D91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27E4FB0-C1EF-4517-9247-0B66C5FE3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55E82E-43AF-4341-84DD-DF47E3FF8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AD85B037-E321-4882-A79F-F9B098BC7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4A4291B-C554-423D-BDC5-6C3B0B14C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BAE34-7F28-4A8E-88BF-4303E37EFD10}" type="slidenum">
              <a:rPr lang="en-IE" smtClean="0"/>
              <a:t>‹#›</a:t>
            </a:fld>
            <a:endParaRPr lang="en-IE"/>
          </a:p>
        </p:txBody>
      </p:sp>
    </p:spTree>
    <p:extLst>
      <p:ext uri="{BB962C8B-B14F-4D97-AF65-F5344CB8AC3E}">
        <p14:creationId xmlns:p14="http://schemas.microsoft.com/office/powerpoint/2010/main" val="331112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s://www.google.com/mo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hyperlink" Target="https://mooncampchallenge.org/moon-camp-discovery/"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hyperlink" Target="http://www.esa.int/Education/Moon_Camp/" TargetMode="External"/><Relationship Id="rId9" Type="http://schemas.openxmlformats.org/officeDocument/2006/relationships/hyperlink" Target="https://www.tinkercad.com/dashboar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mooncampchallenge.org/resources-discovery/" TargetMode="External"/><Relationship Id="rId5" Type="http://schemas.openxmlformats.org/officeDocument/2006/relationships/image" Target="../media/image1.png"/><Relationship Id="rId4" Type="http://schemas.openxmlformats.org/officeDocument/2006/relationships/hyperlink" Target="https://www.youtube.com/user/airbusds/videos"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hyperlink" Target="https://esero.ie/wp-content/uploads/2019/09/DPSM-ESERO-Engineers-Week-CPD.pdf" TargetMode="External"/><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3.png"/><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FA0B90-3FCA-4FAC-955D-AE9229E62ECE}"/>
              </a:ext>
            </a:extLst>
          </p:cNvPr>
          <p:cNvSpPr txBox="1">
            <a:spLocks noGrp="1"/>
          </p:cNvSpPr>
          <p:nvPr>
            <p:ph type="title"/>
          </p:nvPr>
        </p:nvSpPr>
        <p:spPr>
          <a:xfrm>
            <a:off x="669304" y="1166534"/>
            <a:ext cx="10859678" cy="1311128"/>
          </a:xfrm>
          <a:prstGeom prst="rect">
            <a:avLst/>
          </a:prstGeom>
          <a:noFill/>
        </p:spPr>
        <p:txBody>
          <a:bodyPr wrap="square">
            <a:spAutoFit/>
          </a:bodyPr>
          <a:lstStyle/>
          <a:p>
            <a:pPr algn="ctr"/>
            <a:r>
              <a:rPr lang="en-IE" sz="8800" dirty="0">
                <a:solidFill>
                  <a:schemeClr val="bg1"/>
                </a:solidFill>
                <a:latin typeface="Replica-Bold" panose="02000503030000020004" pitchFamily="2" charset="77"/>
              </a:rPr>
              <a:t>Moon Topography</a:t>
            </a:r>
            <a:endParaRPr lang="en-IE" sz="8800" dirty="0">
              <a:solidFill>
                <a:schemeClr val="bg1"/>
              </a:solidFill>
              <a:latin typeface="Replica-Bold" panose="02000503030000020004" pitchFamily="2" charset="77"/>
              <a:ea typeface="+mj-ea"/>
              <a:cs typeface="+mj-cs"/>
            </a:endParaRPr>
          </a:p>
        </p:txBody>
      </p:sp>
      <p:pic>
        <p:nvPicPr>
          <p:cNvPr id="6" name="Picture 5" descr="A picture containing drawing&#10;&#10;Description automatically generated">
            <a:extLst>
              <a:ext uri="{FF2B5EF4-FFF2-40B4-BE49-F238E27FC236}">
                <a16:creationId xmlns:a16="http://schemas.microsoft.com/office/drawing/2014/main" id="{936BC513-3F9E-4103-9DD3-25CDBC11F4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4100" name="Picture 4" descr="Image result for phobos and deimos">
            <a:extLst>
              <a:ext uri="{FF2B5EF4-FFF2-40B4-BE49-F238E27FC236}">
                <a16:creationId xmlns:a16="http://schemas.microsoft.com/office/drawing/2014/main" id="{E7FC4CDA-763F-483F-986F-5A962B31EC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4220" y="2627036"/>
            <a:ext cx="4139026" cy="275433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0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map&#10;&#10;Description automatically generated with medium confidence">
            <a:extLst>
              <a:ext uri="{FF2B5EF4-FFF2-40B4-BE49-F238E27FC236}">
                <a16:creationId xmlns:a16="http://schemas.microsoft.com/office/drawing/2014/main" id="{7BF4CCDA-31BD-4619-9943-FBD0B9C27AC3}"/>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9" y="10"/>
            <a:ext cx="12192000" cy="6855948"/>
          </a:xfrm>
          <a:prstGeom prst="rect">
            <a:avLst/>
          </a:prstGeom>
        </p:spPr>
      </p:pic>
      <p:sp>
        <p:nvSpPr>
          <p:cNvPr id="3" name="TextBox 2">
            <a:extLst>
              <a:ext uri="{FF2B5EF4-FFF2-40B4-BE49-F238E27FC236}">
                <a16:creationId xmlns:a16="http://schemas.microsoft.com/office/drawing/2014/main" id="{3C7EA43F-A851-4385-B4B3-839DF21C50EB}"/>
              </a:ext>
            </a:extLst>
          </p:cNvPr>
          <p:cNvSpPr txBox="1"/>
          <p:nvPr/>
        </p:nvSpPr>
        <p:spPr>
          <a:xfrm>
            <a:off x="805543" y="2871982"/>
            <a:ext cx="5272888"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u="sng" dirty="0">
                <a:hlinkClick r:id="rId4">
                  <a:extLst>
                    <a:ext uri="{A12FA001-AC4F-418D-AE19-62706E023703}">
                      <ahyp:hlinkClr xmlns="" xmlns:ahyp="http://schemas.microsoft.com/office/drawing/2018/hyperlinkcolor" val="tx"/>
                    </a:ext>
                  </a:extLst>
                </a:hlinkClick>
              </a:rPr>
              <a:t>Google Moon</a:t>
            </a:r>
            <a:endParaRPr lang="en-US" u="sng" dirty="0"/>
          </a:p>
        </p:txBody>
      </p:sp>
      <p:sp>
        <p:nvSpPr>
          <p:cNvPr id="75"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612CC00A-F9D8-4EDC-82AD-D11ED890C53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47203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262ABC4B-37D8-4218-BDD8-6DF6A00C0C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2" name="Picture 8" descr="Image result for tycho crater">
            <a:extLst>
              <a:ext uri="{FF2B5EF4-FFF2-40B4-BE49-F238E27FC236}">
                <a16:creationId xmlns:a16="http://schemas.microsoft.com/office/drawing/2014/main" id="{24B95F8C-6D92-44F7-8131-A724B8668CA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8703" y="591863"/>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ountains on the moon">
            <a:extLst>
              <a:ext uri="{FF2B5EF4-FFF2-40B4-BE49-F238E27FC236}">
                <a16:creationId xmlns:a16="http://schemas.microsoft.com/office/drawing/2014/main" id="{0C428B65-4218-4D69-9755-A7EC4FF8966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 b="-2"/>
          <a:stretch/>
        </p:blipFill>
        <p:spPr bwMode="auto">
          <a:xfrm>
            <a:off x="268703" y="378098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untains on the moon">
            <a:extLst>
              <a:ext uri="{FF2B5EF4-FFF2-40B4-BE49-F238E27FC236}">
                <a16:creationId xmlns:a16="http://schemas.microsoft.com/office/drawing/2014/main" id="{E4592248-AFA5-4EDC-9CEF-8782CFF2531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
          <a:stretch/>
        </p:blipFill>
        <p:spPr bwMode="auto">
          <a:xfrm>
            <a:off x="6195373" y="59186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0F71DCBD-1F40-4278-B9DD-C3BEEF490C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descr="A picture containing drawing&#10;&#10;Description automatically generated">
            <a:extLst>
              <a:ext uri="{FF2B5EF4-FFF2-40B4-BE49-F238E27FC236}">
                <a16:creationId xmlns:a16="http://schemas.microsoft.com/office/drawing/2014/main" id="{F4C8A7F5-AB64-4B3F-B74A-FAA323230C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751567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8FF705-A7C7-4ECB-8320-4BDB096BB598}"/>
              </a:ext>
            </a:extLst>
          </p:cNvPr>
          <p:cNvSpPr txBox="1"/>
          <p:nvPr/>
        </p:nvSpPr>
        <p:spPr>
          <a:xfrm>
            <a:off x="9453603" y="5292635"/>
            <a:ext cx="2679700" cy="1477328"/>
          </a:xfrm>
          <a:prstGeom prst="rect">
            <a:avLst/>
          </a:prstGeom>
          <a:noFill/>
        </p:spPr>
        <p:txBody>
          <a:bodyPr wrap="square">
            <a:spAutoFit/>
          </a:bodyPr>
          <a:lstStyle/>
          <a:p>
            <a:r>
              <a:rPr lang="en-IE" dirty="0">
                <a:solidFill>
                  <a:srgbClr val="2CB671"/>
                </a:solidFill>
              </a:rPr>
              <a:t>https://www.stem.org.uk/system/files/elibrary-resources/2019/06/Mission%20to%20the%20Moon.pdf</a:t>
            </a:r>
          </a:p>
        </p:txBody>
      </p:sp>
      <p:pic>
        <p:nvPicPr>
          <p:cNvPr id="6" name="Picture 5" descr="Calendar&#10;&#10;Description automatically generated with low confidence">
            <a:extLst>
              <a:ext uri="{FF2B5EF4-FFF2-40B4-BE49-F238E27FC236}">
                <a16:creationId xmlns:a16="http://schemas.microsoft.com/office/drawing/2014/main" id="{2578B654-2315-4D46-A025-DFBBCC41EF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8020" y="150337"/>
            <a:ext cx="4505583" cy="655732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25918E1-391B-4389-8264-515FCCAC8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445" y="150336"/>
            <a:ext cx="4482336" cy="655732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0CB909A-F5C2-4A0F-99CA-CB70039FFB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71019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45E04F3-F89C-4329-8023-892F00C79D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758" y="1927843"/>
            <a:ext cx="4795241" cy="3596431"/>
          </a:xfrm>
          <a:prstGeom prst="rect">
            <a:avLst/>
          </a:prstGeom>
        </p:spPr>
      </p:pic>
      <p:pic>
        <p:nvPicPr>
          <p:cNvPr id="5" name="Picture 4" descr="A picture containing text, indoor, measuring stick&#10;&#10;Description automatically generated">
            <a:extLst>
              <a:ext uri="{FF2B5EF4-FFF2-40B4-BE49-F238E27FC236}">
                <a16:creationId xmlns:a16="http://schemas.microsoft.com/office/drawing/2014/main" id="{C36B4E67-391E-4569-94C9-2C026A3CD3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105869"/>
            <a:ext cx="4081181" cy="341840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F6575F4-CFC6-4939-94D0-6C254FB424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20522"/>
            <a:ext cx="1754171" cy="550183"/>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F6378DDA-3F07-46C5-AB46-4E59B8969AE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81181" y="99548"/>
            <a:ext cx="4029637" cy="6658904"/>
          </a:xfrm>
          <a:prstGeom prst="rect">
            <a:avLst/>
          </a:prstGeom>
        </p:spPr>
      </p:pic>
    </p:spTree>
    <p:extLst>
      <p:ext uri="{BB962C8B-B14F-4D97-AF65-F5344CB8AC3E}">
        <p14:creationId xmlns:p14="http://schemas.microsoft.com/office/powerpoint/2010/main" val="1830722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BA96A850-1F74-4614-8986-31B6181BDB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4" name="Picture 3" descr="A screenshot of a computer&#10;&#10;Description automatically generated with medium confidence">
            <a:extLst>
              <a:ext uri="{FF2B5EF4-FFF2-40B4-BE49-F238E27FC236}">
                <a16:creationId xmlns:a16="http://schemas.microsoft.com/office/drawing/2014/main" id="{685EBA79-54CA-4230-96AB-FF12D3F637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710" y="332943"/>
            <a:ext cx="9812119" cy="6192114"/>
          </a:xfrm>
          <a:prstGeom prst="rect">
            <a:avLst/>
          </a:prstGeom>
        </p:spPr>
      </p:pic>
    </p:spTree>
    <p:extLst>
      <p:ext uri="{BB962C8B-B14F-4D97-AF65-F5344CB8AC3E}">
        <p14:creationId xmlns:p14="http://schemas.microsoft.com/office/powerpoint/2010/main" val="366802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1CAB-EED3-4421-811A-9CDD54078346}"/>
              </a:ext>
            </a:extLst>
          </p:cNvPr>
          <p:cNvSpPr>
            <a:spLocks noGrp="1"/>
          </p:cNvSpPr>
          <p:nvPr>
            <p:ph type="title"/>
          </p:nvPr>
        </p:nvSpPr>
        <p:spPr>
          <a:xfrm>
            <a:off x="838200" y="-46043"/>
            <a:ext cx="10515600" cy="1325563"/>
          </a:xfrm>
        </p:spPr>
        <p:txBody>
          <a:bodyPr>
            <a:normAutofit/>
          </a:bodyPr>
          <a:lstStyle/>
          <a:p>
            <a:pPr algn="ctr"/>
            <a:r>
              <a:rPr lang="en-IE" sz="5400" b="1" dirty="0"/>
              <a:t>Missions to the Moon</a:t>
            </a:r>
          </a:p>
        </p:txBody>
      </p:sp>
      <p:pic>
        <p:nvPicPr>
          <p:cNvPr id="1026" name="Picture 2" descr="Image result for apollo 11 mission patch">
            <a:extLst>
              <a:ext uri="{FF2B5EF4-FFF2-40B4-BE49-F238E27FC236}">
                <a16:creationId xmlns:a16="http://schemas.microsoft.com/office/drawing/2014/main" id="{D929BE39-AF30-40B9-8CA4-7E8420846C6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48923" y="382883"/>
            <a:ext cx="24098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ssion patch apollo 12">
            <a:extLst>
              <a:ext uri="{FF2B5EF4-FFF2-40B4-BE49-F238E27FC236}">
                <a16:creationId xmlns:a16="http://schemas.microsoft.com/office/drawing/2014/main" id="{00CF703D-70DF-4F8B-B429-B3CB3C98EB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871" y="2381665"/>
            <a:ext cx="2412914" cy="22771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ssion patch apollo 14">
            <a:extLst>
              <a:ext uri="{FF2B5EF4-FFF2-40B4-BE49-F238E27FC236}">
                <a16:creationId xmlns:a16="http://schemas.microsoft.com/office/drawing/2014/main" id="{C995A291-FE3F-4259-89F3-214798C48F5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666" y="4696633"/>
            <a:ext cx="2289082" cy="21220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ission patch apollo 15">
            <a:extLst>
              <a:ext uri="{FF2B5EF4-FFF2-40B4-BE49-F238E27FC236}">
                <a16:creationId xmlns:a16="http://schemas.microsoft.com/office/drawing/2014/main" id="{919E8072-295F-4EE0-B43B-49089B31C68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02127" y="345220"/>
            <a:ext cx="21717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ission patch apollo 16">
            <a:extLst>
              <a:ext uri="{FF2B5EF4-FFF2-40B4-BE49-F238E27FC236}">
                <a16:creationId xmlns:a16="http://schemas.microsoft.com/office/drawing/2014/main" id="{9CFAAF22-7AD8-41DF-AEC5-547F62E27BB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302127" y="2520882"/>
            <a:ext cx="2171700" cy="2274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ission patch apollo 17">
            <a:extLst>
              <a:ext uri="{FF2B5EF4-FFF2-40B4-BE49-F238E27FC236}">
                <a16:creationId xmlns:a16="http://schemas.microsoft.com/office/drawing/2014/main" id="{39D8E0C2-91EF-41C6-B42F-D909FEB6699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02127" y="4865579"/>
            <a:ext cx="2171700" cy="1988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Image result for apollo 11">
            <a:extLst>
              <a:ext uri="{FF2B5EF4-FFF2-40B4-BE49-F238E27FC236}">
                <a16:creationId xmlns:a16="http://schemas.microsoft.com/office/drawing/2014/main" id="{56475FED-D855-406C-9293-7981B18DE8C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38551" y="981549"/>
            <a:ext cx="4649396" cy="58353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pollo 11 wikipedia">
            <a:extLst>
              <a:ext uri="{FF2B5EF4-FFF2-40B4-BE49-F238E27FC236}">
                <a16:creationId xmlns:a16="http://schemas.microsoft.com/office/drawing/2014/main" id="{B57C699D-EBD9-4399-839A-BBEF58A5BEC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71113" y="1889017"/>
            <a:ext cx="3784272" cy="297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74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Apollo 11 Overview_orig">
            <a:hlinkClick r:id="" action="ppaction://media"/>
            <a:extLst>
              <a:ext uri="{FF2B5EF4-FFF2-40B4-BE49-F238E27FC236}">
                <a16:creationId xmlns:a16="http://schemas.microsoft.com/office/drawing/2014/main" id="{EEB1DF52-80DA-46F5-BDA8-E89739C12F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2878" y="34197"/>
            <a:ext cx="9206244" cy="678960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426BE217-FD72-4BBC-888B-854CBAF89F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17147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1" descr="A close up of the moon&#10;&#10;Description automatically generated">
            <a:extLst>
              <a:ext uri="{FF2B5EF4-FFF2-40B4-BE49-F238E27FC236}">
                <a16:creationId xmlns:a16="http://schemas.microsoft.com/office/drawing/2014/main" id="{DD9F9A55-054A-4E7B-BD3F-356C2C3E5B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4218" y="0"/>
            <a:ext cx="6743564"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AE53898B-E0E0-4538-8569-6FDE61B504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170805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1" descr="A picture containing table, indoor, sitting&#10;&#10;Description automatically generated">
            <a:extLst>
              <a:ext uri="{FF2B5EF4-FFF2-40B4-BE49-F238E27FC236}">
                <a16:creationId xmlns:a16="http://schemas.microsoft.com/office/drawing/2014/main" id="{5DB3D62C-DE08-4622-9A99-90A9921D17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6095974" cy="4252522"/>
          </a:xfrm>
          <a:prstGeom prst="rect">
            <a:avLst/>
          </a:prstGeom>
        </p:spPr>
      </p:pic>
      <p:pic>
        <p:nvPicPr>
          <p:cNvPr id="3" name="Picture 2" descr="A close up of a piece of paper&#10;&#10;Description automatically generated">
            <a:extLst>
              <a:ext uri="{FF2B5EF4-FFF2-40B4-BE49-F238E27FC236}">
                <a16:creationId xmlns:a16="http://schemas.microsoft.com/office/drawing/2014/main" id="{98BB53A2-8D16-4C26-8BCE-A69C25FA63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5999" y="-681"/>
            <a:ext cx="6096001" cy="4253215"/>
          </a:xfrm>
          <a:prstGeom prst="rect">
            <a:avLst/>
          </a:prstGeom>
        </p:spPr>
      </p:pic>
      <p:sp>
        <p:nvSpPr>
          <p:cNvPr id="4" name="TextBox 3">
            <a:extLst>
              <a:ext uri="{FF2B5EF4-FFF2-40B4-BE49-F238E27FC236}">
                <a16:creationId xmlns:a16="http://schemas.microsoft.com/office/drawing/2014/main" id="{7401BDFB-4EF4-4E51-B7B1-7FBD22430F04}"/>
              </a:ext>
            </a:extLst>
          </p:cNvPr>
          <p:cNvSpPr txBox="1"/>
          <p:nvPr/>
        </p:nvSpPr>
        <p:spPr>
          <a:xfrm>
            <a:off x="2744569" y="4534564"/>
            <a:ext cx="6867021" cy="1754326"/>
          </a:xfrm>
          <a:prstGeom prst="rect">
            <a:avLst/>
          </a:prstGeom>
          <a:noFill/>
        </p:spPr>
        <p:txBody>
          <a:bodyPr wrap="square" rtlCol="0">
            <a:spAutoFit/>
          </a:bodyPr>
          <a:lstStyle/>
          <a:p>
            <a:pPr algn="ctr"/>
            <a:r>
              <a:rPr lang="en-IE" sz="5400" dirty="0">
                <a:solidFill>
                  <a:schemeClr val="bg1"/>
                </a:solidFill>
              </a:rPr>
              <a:t>The Lunar Heat Machine at Birr Castle</a:t>
            </a:r>
          </a:p>
        </p:txBody>
      </p:sp>
    </p:spTree>
    <p:extLst>
      <p:ext uri="{BB962C8B-B14F-4D97-AF65-F5344CB8AC3E}">
        <p14:creationId xmlns:p14="http://schemas.microsoft.com/office/powerpoint/2010/main" val="1621096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DB4D0-6690-4B92-BE54-9F76D6ECCC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864" y="154748"/>
            <a:ext cx="5899136" cy="3512789"/>
          </a:xfrm>
          <a:prstGeom prst="rect">
            <a:avLst/>
          </a:prstGeom>
        </p:spPr>
      </p:pic>
      <p:sp>
        <p:nvSpPr>
          <p:cNvPr id="18" name="TextBox 17">
            <a:extLst>
              <a:ext uri="{FF2B5EF4-FFF2-40B4-BE49-F238E27FC236}">
                <a16:creationId xmlns:a16="http://schemas.microsoft.com/office/drawing/2014/main" id="{ED338985-FC56-4C3C-97B3-D4DC373AA163}"/>
              </a:ext>
            </a:extLst>
          </p:cNvPr>
          <p:cNvSpPr txBox="1"/>
          <p:nvPr/>
        </p:nvSpPr>
        <p:spPr>
          <a:xfrm>
            <a:off x="6454785" y="365517"/>
            <a:ext cx="2072989" cy="369332"/>
          </a:xfrm>
          <a:prstGeom prst="rect">
            <a:avLst/>
          </a:prstGeom>
          <a:noFill/>
        </p:spPr>
        <p:txBody>
          <a:bodyPr wrap="square">
            <a:spAutoFit/>
          </a:bodyPr>
          <a:lstStyle/>
          <a:p>
            <a:r>
              <a:rPr lang="en-IE" dirty="0">
                <a:solidFill>
                  <a:srgbClr val="2CB671"/>
                </a:solidFill>
                <a:hlinkClick r:id="rId4">
                  <a:extLst>
                    <a:ext uri="{A12FA001-AC4F-418D-AE19-62706E023703}">
                      <ahyp:hlinkClr xmlns="" xmlns:ahyp="http://schemas.microsoft.com/office/drawing/2018/hyperlinkcolor" val="tx"/>
                    </a:ext>
                  </a:extLst>
                </a:hlinkClick>
              </a:rPr>
              <a:t>ESA - Moon Camp</a:t>
            </a:r>
            <a:endParaRPr lang="en-IE" dirty="0">
              <a:solidFill>
                <a:srgbClr val="2CB671"/>
              </a:solidFill>
            </a:endParaRPr>
          </a:p>
        </p:txBody>
      </p:sp>
      <p:pic>
        <p:nvPicPr>
          <p:cNvPr id="19" name="Picture 18" descr="A picture containing drawing&#10;&#10;Description automatically generated">
            <a:extLst>
              <a:ext uri="{FF2B5EF4-FFF2-40B4-BE49-F238E27FC236}">
                <a16:creationId xmlns:a16="http://schemas.microsoft.com/office/drawing/2014/main" id="{CFB5616A-74EA-428A-9D33-E542DDEEB4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8" name="Picture 7" descr="Graphical user interface, chart&#10;&#10;Description automatically generated">
            <a:extLst>
              <a:ext uri="{FF2B5EF4-FFF2-40B4-BE49-F238E27FC236}">
                <a16:creationId xmlns:a16="http://schemas.microsoft.com/office/drawing/2014/main" id="{CDDDE863-9EEA-4B81-96DE-148EC46404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34878" y="3687329"/>
            <a:ext cx="6260258" cy="3029052"/>
          </a:xfrm>
          <a:prstGeom prst="rect">
            <a:avLst/>
          </a:prstGeom>
        </p:spPr>
      </p:pic>
      <p:sp>
        <p:nvSpPr>
          <p:cNvPr id="17" name="TextBox 16">
            <a:extLst>
              <a:ext uri="{FF2B5EF4-FFF2-40B4-BE49-F238E27FC236}">
                <a16:creationId xmlns:a16="http://schemas.microsoft.com/office/drawing/2014/main" id="{F3165674-045C-4790-A2B2-7789967BCC09}"/>
              </a:ext>
            </a:extLst>
          </p:cNvPr>
          <p:cNvSpPr txBox="1"/>
          <p:nvPr/>
        </p:nvSpPr>
        <p:spPr>
          <a:xfrm>
            <a:off x="6432624" y="734849"/>
            <a:ext cx="4848184" cy="369332"/>
          </a:xfrm>
          <a:prstGeom prst="rect">
            <a:avLst/>
          </a:prstGeom>
          <a:noFill/>
        </p:spPr>
        <p:txBody>
          <a:bodyPr wrap="square">
            <a:spAutoFit/>
          </a:bodyPr>
          <a:lstStyle/>
          <a:p>
            <a:r>
              <a:rPr lang="en-US" dirty="0">
                <a:solidFill>
                  <a:srgbClr val="2CB671"/>
                </a:solidFill>
                <a:hlinkClick r:id="rId7">
                  <a:extLst>
                    <a:ext uri="{A12FA001-AC4F-418D-AE19-62706E023703}">
                      <ahyp:hlinkClr xmlns="" xmlns:ahyp="http://schemas.microsoft.com/office/drawing/2018/hyperlinkcolor" val="tx"/>
                    </a:ext>
                  </a:extLst>
                </a:hlinkClick>
              </a:rPr>
              <a:t>Moon Camp Discovery – Moon Camp Challenge</a:t>
            </a:r>
            <a:endParaRPr lang="en-IE" dirty="0">
              <a:solidFill>
                <a:srgbClr val="2CB671"/>
              </a:solidFill>
            </a:endParaRPr>
          </a:p>
        </p:txBody>
      </p:sp>
      <p:pic>
        <p:nvPicPr>
          <p:cNvPr id="15" name="Picture 14" descr="Graphical user interface, text&#10;&#10;Description automatically generated with medium confidence">
            <a:extLst>
              <a:ext uri="{FF2B5EF4-FFF2-40B4-BE49-F238E27FC236}">
                <a16:creationId xmlns:a16="http://schemas.microsoft.com/office/drawing/2014/main" id="{B88D93DE-8160-4AC6-B2F3-DA9D61C6D46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85255" y="5499409"/>
            <a:ext cx="2609315" cy="1203843"/>
          </a:xfrm>
          <a:prstGeom prst="rect">
            <a:avLst/>
          </a:prstGeom>
        </p:spPr>
      </p:pic>
      <p:sp>
        <p:nvSpPr>
          <p:cNvPr id="22" name="TextBox 21">
            <a:extLst>
              <a:ext uri="{FF2B5EF4-FFF2-40B4-BE49-F238E27FC236}">
                <a16:creationId xmlns:a16="http://schemas.microsoft.com/office/drawing/2014/main" id="{D20A6503-E2C1-48C5-9BE0-81B8A9C731D6}"/>
              </a:ext>
            </a:extLst>
          </p:cNvPr>
          <p:cNvSpPr txBox="1"/>
          <p:nvPr/>
        </p:nvSpPr>
        <p:spPr>
          <a:xfrm>
            <a:off x="2666829" y="5048095"/>
            <a:ext cx="6097656" cy="369332"/>
          </a:xfrm>
          <a:prstGeom prst="rect">
            <a:avLst/>
          </a:prstGeom>
          <a:noFill/>
        </p:spPr>
        <p:txBody>
          <a:bodyPr wrap="square">
            <a:spAutoFit/>
          </a:bodyPr>
          <a:lstStyle/>
          <a:p>
            <a:r>
              <a:rPr lang="en-IE" dirty="0">
                <a:solidFill>
                  <a:srgbClr val="2CB671"/>
                </a:solidFill>
                <a:hlinkClick r:id="rId9">
                  <a:extLst>
                    <a:ext uri="{A12FA001-AC4F-418D-AE19-62706E023703}">
                      <ahyp:hlinkClr xmlns="" xmlns:ahyp="http://schemas.microsoft.com/office/drawing/2018/hyperlinkcolor" val="tx"/>
                    </a:ext>
                  </a:extLst>
                </a:hlinkClick>
              </a:rPr>
              <a:t>Dashboard | </a:t>
            </a:r>
            <a:r>
              <a:rPr lang="en-IE" dirty="0" err="1">
                <a:solidFill>
                  <a:srgbClr val="2CB671"/>
                </a:solidFill>
                <a:hlinkClick r:id="rId9">
                  <a:extLst>
                    <a:ext uri="{A12FA001-AC4F-418D-AE19-62706E023703}">
                      <ahyp:hlinkClr xmlns="" xmlns:ahyp="http://schemas.microsoft.com/office/drawing/2018/hyperlinkcolor" val="tx"/>
                    </a:ext>
                  </a:extLst>
                </a:hlinkClick>
              </a:rPr>
              <a:t>Tinkercad</a:t>
            </a:r>
            <a:endParaRPr lang="en-IE" dirty="0">
              <a:solidFill>
                <a:srgbClr val="2CB671"/>
              </a:solidFill>
            </a:endParaRPr>
          </a:p>
        </p:txBody>
      </p:sp>
    </p:spTree>
    <p:extLst>
      <p:ext uri="{BB962C8B-B14F-4D97-AF65-F5344CB8AC3E}">
        <p14:creationId xmlns:p14="http://schemas.microsoft.com/office/powerpoint/2010/main" val="351174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ollo 11 bootprint on Moon">
            <a:extLst>
              <a:ext uri="{FF2B5EF4-FFF2-40B4-BE49-F238E27FC236}">
                <a16:creationId xmlns:a16="http://schemas.microsoft.com/office/drawing/2014/main" id="{A9A21DFC-CFBB-4CCF-823E-8B64B951283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b="-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hoto, man, bird, sitting&#10;&#10;Description automatically generated">
            <a:extLst>
              <a:ext uri="{FF2B5EF4-FFF2-40B4-BE49-F238E27FC236}">
                <a16:creationId xmlns:a16="http://schemas.microsoft.com/office/drawing/2014/main" id="{0B89874C-329F-4103-A757-979FD82AF6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4098" name="Picture 2" descr="Image result for lunokhod">
            <a:extLst>
              <a:ext uri="{FF2B5EF4-FFF2-40B4-BE49-F238E27FC236}">
                <a16:creationId xmlns:a16="http://schemas.microsoft.com/office/drawing/2014/main" id="{4682549F-D924-4D6B-9F2A-55317C99428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0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showing, different&#10;&#10;Description automatically generated">
            <a:extLst>
              <a:ext uri="{FF2B5EF4-FFF2-40B4-BE49-F238E27FC236}">
                <a16:creationId xmlns:a16="http://schemas.microsoft.com/office/drawing/2014/main" id="{5A25A34D-40FF-441B-9943-37492AE800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5473" y="10"/>
            <a:ext cx="12191980" cy="6857990"/>
          </a:xfrm>
          <a:prstGeom prst="rect">
            <a:avLst/>
          </a:prstGeom>
        </p:spPr>
      </p:pic>
      <p:sp>
        <p:nvSpPr>
          <p:cNvPr id="2" name="Title 1">
            <a:extLst>
              <a:ext uri="{FF2B5EF4-FFF2-40B4-BE49-F238E27FC236}">
                <a16:creationId xmlns:a16="http://schemas.microsoft.com/office/drawing/2014/main" id="{F014BB8E-EBA2-442E-BCFA-DFA24491F87E}"/>
              </a:ext>
            </a:extLst>
          </p:cNvPr>
          <p:cNvSpPr>
            <a:spLocks noGrp="1"/>
          </p:cNvSpPr>
          <p:nvPr>
            <p:ph type="ctrTitle"/>
          </p:nvPr>
        </p:nvSpPr>
        <p:spPr>
          <a:xfrm>
            <a:off x="3034146" y="2057399"/>
            <a:ext cx="6996545" cy="3034146"/>
          </a:xfrm>
          <a:solidFill>
            <a:schemeClr val="bg1"/>
          </a:solidFill>
        </p:spPr>
        <p:txBody>
          <a:bodyPr vert="horz" lIns="91440" tIns="45720" rIns="91440" bIns="45720" rtlCol="0" anchor="ctr">
            <a:normAutofit/>
          </a:bodyPr>
          <a:lstStyle/>
          <a:p>
            <a:r>
              <a:rPr lang="en-US" sz="3600" dirty="0">
                <a:solidFill>
                  <a:schemeClr val="tx1">
                    <a:lumMod val="85000"/>
                    <a:lumOff val="15000"/>
                  </a:schemeClr>
                </a:solidFill>
              </a:rPr>
              <a:t>Could We Live On The Moon?</a:t>
            </a:r>
            <a:br>
              <a:rPr lang="en-US" sz="3600" dirty="0">
                <a:solidFill>
                  <a:schemeClr val="tx1">
                    <a:lumMod val="85000"/>
                    <a:lumOff val="15000"/>
                  </a:schemeClr>
                </a:solidFill>
              </a:rPr>
            </a:br>
            <a:r>
              <a:rPr lang="en-IE" sz="1800" dirty="0"/>
              <a:t>Why might we want to create a moon camp?</a:t>
            </a:r>
            <a:br>
              <a:rPr lang="en-IE" sz="1800" dirty="0"/>
            </a:br>
            <a:r>
              <a:rPr lang="en-IE" sz="1800" dirty="0"/>
              <a:t>What would we need to bring?</a:t>
            </a:r>
            <a:br>
              <a:rPr lang="en-IE" sz="1800" dirty="0"/>
            </a:br>
            <a:r>
              <a:rPr lang="en-IE" sz="1800" dirty="0"/>
              <a:t>What would we need to help us survive?</a:t>
            </a:r>
            <a:br>
              <a:rPr lang="en-IE" sz="1800" dirty="0"/>
            </a:br>
            <a:r>
              <a:rPr lang="en-IE" sz="1800" dirty="0"/>
              <a:t>What challenges might we face?</a:t>
            </a:r>
            <a:endParaRPr lang="en-US" sz="3600" dirty="0">
              <a:solidFill>
                <a:schemeClr val="tx1">
                  <a:lumMod val="85000"/>
                  <a:lumOff val="15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D7EC72DD-E2F9-4138-A74C-0058F7FAFE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07872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10;&#10;Description automatically generated">
            <a:extLst>
              <a:ext uri="{FF2B5EF4-FFF2-40B4-BE49-F238E27FC236}">
                <a16:creationId xmlns:a16="http://schemas.microsoft.com/office/drawing/2014/main" id="{CB1C832B-225E-47B3-9642-D617654A7E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4" y="1282"/>
            <a:ext cx="12191980" cy="6856718"/>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4973996-C05F-495B-8455-8A45A853BF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3" name="Rectangle 2">
            <a:extLst>
              <a:ext uri="{FF2B5EF4-FFF2-40B4-BE49-F238E27FC236}">
                <a16:creationId xmlns:a16="http://schemas.microsoft.com/office/drawing/2014/main" id="{65ECD577-82F1-49B8-B436-85E444A8CD97}"/>
              </a:ext>
            </a:extLst>
          </p:cNvPr>
          <p:cNvSpPr/>
          <p:nvPr/>
        </p:nvSpPr>
        <p:spPr>
          <a:xfrm>
            <a:off x="5655733" y="124178"/>
            <a:ext cx="3939823" cy="259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57BFDF22-9D98-4A87-8917-91CAD1986B8A}"/>
              </a:ext>
            </a:extLst>
          </p:cNvPr>
          <p:cNvSpPr txBox="1"/>
          <p:nvPr/>
        </p:nvSpPr>
        <p:spPr>
          <a:xfrm>
            <a:off x="6683437" y="-7610"/>
            <a:ext cx="1941921" cy="523220"/>
          </a:xfrm>
          <a:prstGeom prst="rect">
            <a:avLst/>
          </a:prstGeom>
          <a:noFill/>
        </p:spPr>
        <p:txBody>
          <a:bodyPr wrap="square" rtlCol="0">
            <a:spAutoFit/>
          </a:bodyPr>
          <a:lstStyle/>
          <a:p>
            <a:r>
              <a:rPr lang="en-IE" sz="2800" b="1" dirty="0">
                <a:solidFill>
                  <a:schemeClr val="bg1"/>
                </a:solidFill>
              </a:rPr>
              <a:t>8382 9994</a:t>
            </a:r>
          </a:p>
        </p:txBody>
      </p:sp>
    </p:spTree>
    <p:extLst>
      <p:ext uri="{BB962C8B-B14F-4D97-AF65-F5344CB8AC3E}">
        <p14:creationId xmlns:p14="http://schemas.microsoft.com/office/powerpoint/2010/main" val="2497345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95 artistâs concept, a lunar mining operation harvests oxygen from the lunar soil.">
            <a:extLst>
              <a:ext uri="{FF2B5EF4-FFF2-40B4-BE49-F238E27FC236}">
                <a16:creationId xmlns:a16="http://schemas.microsoft.com/office/drawing/2014/main" id="{0EFF5ED7-84DF-4FEB-8720-7667F302BAF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DFD203-B6B4-4EA9-85C9-8E74AFBA85E6}"/>
              </a:ext>
            </a:extLst>
          </p:cNvPr>
          <p:cNvSpPr txBox="1"/>
          <p:nvPr/>
        </p:nvSpPr>
        <p:spPr>
          <a:xfrm>
            <a:off x="9912928" y="124691"/>
            <a:ext cx="2150918" cy="3693319"/>
          </a:xfrm>
          <a:prstGeom prst="rect">
            <a:avLst/>
          </a:prstGeom>
          <a:solidFill>
            <a:schemeClr val="bg1"/>
          </a:solidFill>
        </p:spPr>
        <p:txBody>
          <a:bodyPr wrap="square" rtlCol="0">
            <a:spAutoFit/>
          </a:bodyPr>
          <a:lstStyle/>
          <a:p>
            <a:pPr algn="ctr"/>
            <a:r>
              <a:rPr lang="en-IE" dirty="0"/>
              <a:t>Electricity</a:t>
            </a:r>
          </a:p>
          <a:p>
            <a:pPr algn="ctr"/>
            <a:r>
              <a:rPr lang="en-IE" dirty="0"/>
              <a:t>Water Supply</a:t>
            </a:r>
          </a:p>
          <a:p>
            <a:pPr algn="ctr"/>
            <a:r>
              <a:rPr lang="en-IE" dirty="0"/>
              <a:t>Food</a:t>
            </a:r>
          </a:p>
          <a:p>
            <a:pPr algn="ctr"/>
            <a:r>
              <a:rPr lang="en-IE" dirty="0"/>
              <a:t>Waste services</a:t>
            </a:r>
          </a:p>
          <a:p>
            <a:pPr algn="ctr"/>
            <a:r>
              <a:rPr lang="en-IE" dirty="0"/>
              <a:t>Recreation</a:t>
            </a:r>
          </a:p>
          <a:p>
            <a:pPr algn="ctr"/>
            <a:r>
              <a:rPr lang="en-IE" dirty="0"/>
              <a:t>Radiation Protection</a:t>
            </a:r>
          </a:p>
          <a:p>
            <a:pPr algn="ctr"/>
            <a:r>
              <a:rPr lang="en-IE" dirty="0"/>
              <a:t>Shelter</a:t>
            </a:r>
          </a:p>
          <a:p>
            <a:pPr algn="ctr"/>
            <a:r>
              <a:rPr lang="en-IE" dirty="0"/>
              <a:t>Transportation</a:t>
            </a:r>
          </a:p>
          <a:p>
            <a:pPr algn="ctr"/>
            <a:r>
              <a:rPr lang="en-IE" dirty="0"/>
              <a:t>Communication</a:t>
            </a:r>
          </a:p>
          <a:p>
            <a:pPr algn="ctr"/>
            <a:r>
              <a:rPr lang="en-IE" dirty="0"/>
              <a:t>Exercise facilities</a:t>
            </a:r>
          </a:p>
          <a:p>
            <a:pPr algn="ctr"/>
            <a:r>
              <a:rPr lang="en-IE" dirty="0"/>
              <a:t>Warmth</a:t>
            </a:r>
          </a:p>
          <a:p>
            <a:pPr algn="ctr"/>
            <a:r>
              <a:rPr lang="en-IE" dirty="0"/>
              <a:t>Air Supply</a:t>
            </a:r>
          </a:p>
          <a:p>
            <a:pPr algn="ctr"/>
            <a:r>
              <a:rPr lang="en-IE" dirty="0"/>
              <a:t>Clothing</a:t>
            </a:r>
          </a:p>
        </p:txBody>
      </p:sp>
    </p:spTree>
    <p:extLst>
      <p:ext uri="{BB962C8B-B14F-4D97-AF65-F5344CB8AC3E}">
        <p14:creationId xmlns:p14="http://schemas.microsoft.com/office/powerpoint/2010/main" val="383488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77AAE46E-91C1-4F42-8A87-1D8E1A9A22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26" y="863811"/>
            <a:ext cx="11928477" cy="4872228"/>
          </a:xfrm>
          <a:prstGeom prst="rect">
            <a:avLst/>
          </a:prstGeom>
        </p:spPr>
      </p:pic>
      <p:sp>
        <p:nvSpPr>
          <p:cNvPr id="5" name="TextBox 4">
            <a:extLst>
              <a:ext uri="{FF2B5EF4-FFF2-40B4-BE49-F238E27FC236}">
                <a16:creationId xmlns:a16="http://schemas.microsoft.com/office/drawing/2014/main" id="{2A5A2F7F-45E8-42BA-824C-8DE6B6F9F25D}"/>
              </a:ext>
            </a:extLst>
          </p:cNvPr>
          <p:cNvSpPr txBox="1"/>
          <p:nvPr/>
        </p:nvSpPr>
        <p:spPr>
          <a:xfrm>
            <a:off x="8479366" y="5864825"/>
            <a:ext cx="3816753" cy="369332"/>
          </a:xfrm>
          <a:prstGeom prst="rect">
            <a:avLst/>
          </a:prstGeom>
          <a:noFill/>
        </p:spPr>
        <p:txBody>
          <a:bodyPr wrap="square">
            <a:spAutoFit/>
          </a:bodyPr>
          <a:lstStyle/>
          <a:p>
            <a:r>
              <a:rPr lang="en-US" dirty="0">
                <a:solidFill>
                  <a:srgbClr val="2CB671"/>
                </a:solidFill>
                <a:hlinkClick r:id="rId4">
                  <a:extLst>
                    <a:ext uri="{A12FA001-AC4F-418D-AE19-62706E023703}">
                      <ahyp:hlinkClr xmlns="" xmlns:ahyp="http://schemas.microsoft.com/office/drawing/2018/hyperlinkcolor" val="tx"/>
                    </a:ext>
                  </a:extLst>
                </a:hlinkClick>
              </a:rPr>
              <a:t>Airbus </a:t>
            </a:r>
            <a:r>
              <a:rPr lang="en-US" dirty="0" err="1">
                <a:solidFill>
                  <a:srgbClr val="2CB671"/>
                </a:solidFill>
                <a:hlinkClick r:id="rId4">
                  <a:extLst>
                    <a:ext uri="{A12FA001-AC4F-418D-AE19-62706E023703}">
                      <ahyp:hlinkClr xmlns="" xmlns:ahyp="http://schemas.microsoft.com/office/drawing/2018/hyperlinkcolor" val="tx"/>
                    </a:ext>
                  </a:extLst>
                </a:hlinkClick>
              </a:rPr>
              <a:t>Defence</a:t>
            </a:r>
            <a:r>
              <a:rPr lang="en-US" dirty="0">
                <a:solidFill>
                  <a:srgbClr val="2CB671"/>
                </a:solidFill>
                <a:hlinkClick r:id="rId4">
                  <a:extLst>
                    <a:ext uri="{A12FA001-AC4F-418D-AE19-62706E023703}">
                      <ahyp:hlinkClr xmlns="" xmlns:ahyp="http://schemas.microsoft.com/office/drawing/2018/hyperlinkcolor" val="tx"/>
                    </a:ext>
                  </a:extLst>
                </a:hlinkClick>
              </a:rPr>
              <a:t> and Space - YouTube</a:t>
            </a:r>
            <a:endParaRPr lang="en-IE" dirty="0">
              <a:solidFill>
                <a:srgbClr val="2CB671"/>
              </a:solidFill>
            </a:endParaRPr>
          </a:p>
        </p:txBody>
      </p:sp>
      <p:pic>
        <p:nvPicPr>
          <p:cNvPr id="6" name="Picture 5" descr="A picture containing drawing&#10;&#10;Description automatically generated">
            <a:extLst>
              <a:ext uri="{FF2B5EF4-FFF2-40B4-BE49-F238E27FC236}">
                <a16:creationId xmlns:a16="http://schemas.microsoft.com/office/drawing/2014/main" id="{D0842680-AAB9-4372-A21B-2699ECC7F8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8" name="TextBox 7">
            <a:extLst>
              <a:ext uri="{FF2B5EF4-FFF2-40B4-BE49-F238E27FC236}">
                <a16:creationId xmlns:a16="http://schemas.microsoft.com/office/drawing/2014/main" id="{F9A36B4D-6481-4377-B211-D35C6CF3165C}"/>
              </a:ext>
            </a:extLst>
          </p:cNvPr>
          <p:cNvSpPr txBox="1"/>
          <p:nvPr/>
        </p:nvSpPr>
        <p:spPr>
          <a:xfrm>
            <a:off x="7499073" y="6262813"/>
            <a:ext cx="6172200" cy="369332"/>
          </a:xfrm>
          <a:prstGeom prst="rect">
            <a:avLst/>
          </a:prstGeom>
          <a:noFill/>
        </p:spPr>
        <p:txBody>
          <a:bodyPr wrap="square">
            <a:spAutoFit/>
          </a:bodyPr>
          <a:lstStyle/>
          <a:p>
            <a:r>
              <a:rPr lang="en-US" dirty="0">
                <a:solidFill>
                  <a:srgbClr val="2CB671"/>
                </a:solidFill>
                <a:hlinkClick r:id="rId6">
                  <a:extLst>
                    <a:ext uri="{A12FA001-AC4F-418D-AE19-62706E023703}">
                      <ahyp:hlinkClr xmlns="" xmlns:ahyp="http://schemas.microsoft.com/office/drawing/2018/hyperlinkcolor" val="tx"/>
                    </a:ext>
                  </a:extLst>
                </a:hlinkClick>
              </a:rPr>
              <a:t>Resources – Discovery – Moon Camp Challenge</a:t>
            </a:r>
            <a:endParaRPr lang="en-IE" dirty="0">
              <a:solidFill>
                <a:srgbClr val="2CB671"/>
              </a:solidFill>
            </a:endParaRPr>
          </a:p>
        </p:txBody>
      </p:sp>
      <p:sp>
        <p:nvSpPr>
          <p:cNvPr id="9" name="Oval 8">
            <a:extLst>
              <a:ext uri="{FF2B5EF4-FFF2-40B4-BE49-F238E27FC236}">
                <a16:creationId xmlns:a16="http://schemas.microsoft.com/office/drawing/2014/main" id="{64345087-5100-4D09-9CF4-20986C93C665}"/>
              </a:ext>
            </a:extLst>
          </p:cNvPr>
          <p:cNvSpPr/>
          <p:nvPr/>
        </p:nvSpPr>
        <p:spPr>
          <a:xfrm>
            <a:off x="1023731" y="2634294"/>
            <a:ext cx="983974" cy="318052"/>
          </a:xfrm>
          <a:prstGeom prst="ellipse">
            <a:avLst/>
          </a:prstGeom>
          <a:noFill/>
          <a:ln w="50800">
            <a:solidFill>
              <a:srgbClr val="2CB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87485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Airbus Foundation Discovery Space_ Building your home on the moon (1)">
            <a:hlinkClick r:id="" action="ppaction://media"/>
            <a:extLst>
              <a:ext uri="{FF2B5EF4-FFF2-40B4-BE49-F238E27FC236}">
                <a16:creationId xmlns:a16="http://schemas.microsoft.com/office/drawing/2014/main" id="{528C2426-4668-42DE-B4C1-4B85DE0074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9148"/>
            <a:ext cx="12439374" cy="699714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6E4BDD9-2450-49E9-A32C-5B7060BF2D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34504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B75EA9-2341-418A-98A9-52249797DCE1}"/>
              </a:ext>
            </a:extLst>
          </p:cNvPr>
          <p:cNvSpPr txBox="1"/>
          <p:nvPr/>
        </p:nvSpPr>
        <p:spPr>
          <a:xfrm>
            <a:off x="8525101" y="836533"/>
            <a:ext cx="3263357" cy="923330"/>
          </a:xfrm>
          <a:prstGeom prst="rect">
            <a:avLst/>
          </a:prstGeom>
          <a:noFill/>
        </p:spPr>
        <p:txBody>
          <a:bodyPr wrap="square">
            <a:spAutoFit/>
          </a:bodyPr>
          <a:lstStyle/>
          <a:p>
            <a:r>
              <a:rPr lang="en-IE" dirty="0">
                <a:solidFill>
                  <a:srgbClr val="2CB671"/>
                </a:solidFill>
                <a:hlinkClick r:id="rId3">
                  <a:extLst>
                    <a:ext uri="{A12FA001-AC4F-418D-AE19-62706E023703}">
                      <ahyp:hlinkClr xmlns="" xmlns:ahyp="http://schemas.microsoft.com/office/drawing/2018/hyperlinkcolor" val="tx"/>
                    </a:ext>
                  </a:extLst>
                </a:hlinkClick>
              </a:rPr>
              <a:t>https://esero.ie/wp-content/uploads/2019/09/DPSM-ESERO-Engineers-Week-CPD.pdf</a:t>
            </a:r>
            <a:endParaRPr lang="en-IE" dirty="0">
              <a:solidFill>
                <a:srgbClr val="2CB671"/>
              </a:solidFill>
            </a:endParaRPr>
          </a:p>
        </p:txBody>
      </p:sp>
      <p:pic>
        <p:nvPicPr>
          <p:cNvPr id="8" name="Picture 7" descr="A picture containing drawing&#10;&#10;Description automatically generated">
            <a:extLst>
              <a:ext uri="{FF2B5EF4-FFF2-40B4-BE49-F238E27FC236}">
                <a16:creationId xmlns:a16="http://schemas.microsoft.com/office/drawing/2014/main" id="{C580DA91-CECC-4228-A753-0F2E3AD908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A2EFE334-6CAA-4CB8-93C7-C7BA866733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12" y="1200029"/>
            <a:ext cx="3965636" cy="5082160"/>
          </a:xfrm>
          <a:prstGeom prst="rect">
            <a:avLst/>
          </a:prstGeom>
        </p:spPr>
      </p:pic>
      <p:pic>
        <p:nvPicPr>
          <p:cNvPr id="12" name="Picture 11" descr="A picture containing timeline&#10;&#10;Description automatically generated">
            <a:extLst>
              <a:ext uri="{FF2B5EF4-FFF2-40B4-BE49-F238E27FC236}">
                <a16:creationId xmlns:a16="http://schemas.microsoft.com/office/drawing/2014/main" id="{A109E4F3-DE7F-4524-9FED-F3A39D1E43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5666" y="206578"/>
            <a:ext cx="3820668" cy="6075611"/>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0EAA6298-2C6B-4717-B8AC-38D1524DFC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21562" y="2333107"/>
            <a:ext cx="3990926" cy="3949082"/>
          </a:xfrm>
          <a:prstGeom prst="rect">
            <a:avLst/>
          </a:prstGeom>
        </p:spPr>
      </p:pic>
      <p:sp>
        <p:nvSpPr>
          <p:cNvPr id="9" name="TextBox 8">
            <a:extLst>
              <a:ext uri="{FF2B5EF4-FFF2-40B4-BE49-F238E27FC236}">
                <a16:creationId xmlns:a16="http://schemas.microsoft.com/office/drawing/2014/main" id="{505D559D-ED07-4999-8467-4C4A89496592}"/>
              </a:ext>
            </a:extLst>
          </p:cNvPr>
          <p:cNvSpPr txBox="1"/>
          <p:nvPr/>
        </p:nvSpPr>
        <p:spPr>
          <a:xfrm>
            <a:off x="7069811" y="6383873"/>
            <a:ext cx="6094428" cy="369332"/>
          </a:xfrm>
          <a:prstGeom prst="rect">
            <a:avLst/>
          </a:prstGeom>
          <a:noFill/>
        </p:spPr>
        <p:txBody>
          <a:bodyPr wrap="square">
            <a:spAutoFit/>
          </a:bodyPr>
          <a:lstStyle/>
          <a:p>
            <a:r>
              <a:rPr lang="en-IE" dirty="0">
                <a:solidFill>
                  <a:srgbClr val="2CB671"/>
                </a:solidFill>
              </a:rPr>
              <a:t>https://www.sfi.ie/resources/Our-Solar-System.pdf</a:t>
            </a:r>
          </a:p>
        </p:txBody>
      </p:sp>
    </p:spTree>
    <p:extLst>
      <p:ext uri="{BB962C8B-B14F-4D97-AF65-F5344CB8AC3E}">
        <p14:creationId xmlns:p14="http://schemas.microsoft.com/office/powerpoint/2010/main" val="3678931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1" descr="A close up of text on a white background&#10;&#10;Description automatically generated">
            <a:extLst>
              <a:ext uri="{FF2B5EF4-FFF2-40B4-BE49-F238E27FC236}">
                <a16:creationId xmlns:a16="http://schemas.microsoft.com/office/drawing/2014/main" id="{36A0CEA9-F832-476B-A1AF-7D45F05C7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7830" y="488602"/>
            <a:ext cx="5925235" cy="5880796"/>
          </a:xfrm>
          <a:prstGeom prst="rect">
            <a:avLst/>
          </a:prstGeom>
        </p:spPr>
      </p:pic>
      <p:sp>
        <p:nvSpPr>
          <p:cNvPr id="3" name="TextBox 2">
            <a:extLst>
              <a:ext uri="{FF2B5EF4-FFF2-40B4-BE49-F238E27FC236}">
                <a16:creationId xmlns:a16="http://schemas.microsoft.com/office/drawing/2014/main" id="{5A80DDFF-C95B-4FF2-98B8-D79E2D88AB77}"/>
              </a:ext>
            </a:extLst>
          </p:cNvPr>
          <p:cNvSpPr txBox="1"/>
          <p:nvPr/>
        </p:nvSpPr>
        <p:spPr>
          <a:xfrm>
            <a:off x="397149" y="435176"/>
            <a:ext cx="4254777" cy="1938992"/>
          </a:xfrm>
          <a:prstGeom prst="rect">
            <a:avLst/>
          </a:prstGeom>
          <a:noFill/>
        </p:spPr>
        <p:txBody>
          <a:bodyPr wrap="square" rtlCol="0">
            <a:spAutoFit/>
          </a:bodyPr>
          <a:lstStyle/>
          <a:p>
            <a:pPr algn="ctr"/>
            <a:r>
              <a:rPr lang="en-IE" sz="4000" dirty="0">
                <a:solidFill>
                  <a:schemeClr val="bg1"/>
                </a:solidFill>
              </a:rPr>
              <a:t>Transport </a:t>
            </a:r>
          </a:p>
          <a:p>
            <a:pPr algn="ctr"/>
            <a:endParaRPr lang="en-IE" sz="4000" dirty="0">
              <a:solidFill>
                <a:schemeClr val="bg1"/>
              </a:solidFill>
            </a:endParaRPr>
          </a:p>
          <a:p>
            <a:pPr algn="ctr"/>
            <a:r>
              <a:rPr lang="en-IE" sz="4000" dirty="0">
                <a:solidFill>
                  <a:srgbClr val="2CB671"/>
                </a:solidFill>
              </a:rPr>
              <a:t>ENGAGE</a:t>
            </a:r>
            <a:r>
              <a:rPr lang="en-IE" sz="4000" dirty="0">
                <a:solidFill>
                  <a:schemeClr val="bg1"/>
                </a:solidFill>
              </a:rPr>
              <a:t> - </a:t>
            </a:r>
            <a:r>
              <a:rPr lang="en-IE" sz="4000" dirty="0">
                <a:solidFill>
                  <a:srgbClr val="0DB14B"/>
                </a:solidFill>
              </a:rPr>
              <a:t>Trigger</a:t>
            </a:r>
          </a:p>
        </p:txBody>
      </p:sp>
      <p:pic>
        <p:nvPicPr>
          <p:cNvPr id="4" name="Picture 3" descr="Table&#10;&#10;Description automatically generated">
            <a:extLst>
              <a:ext uri="{FF2B5EF4-FFF2-40B4-BE49-F238E27FC236}">
                <a16:creationId xmlns:a16="http://schemas.microsoft.com/office/drawing/2014/main" id="{2F06498C-1A2F-4DF6-A116-74D3BAA492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332" y="3056640"/>
            <a:ext cx="4378195" cy="3280504"/>
          </a:xfrm>
          <a:prstGeom prst="rect">
            <a:avLst/>
          </a:prstGeom>
        </p:spPr>
      </p:pic>
      <p:sp>
        <p:nvSpPr>
          <p:cNvPr id="5" name="Arrow: Right 4">
            <a:extLst>
              <a:ext uri="{FF2B5EF4-FFF2-40B4-BE49-F238E27FC236}">
                <a16:creationId xmlns:a16="http://schemas.microsoft.com/office/drawing/2014/main" id="{EC4A1A3C-217C-40A0-A2B8-5833535166FE}"/>
              </a:ext>
            </a:extLst>
          </p:cNvPr>
          <p:cNvSpPr/>
          <p:nvPr/>
        </p:nvSpPr>
        <p:spPr>
          <a:xfrm>
            <a:off x="4423326" y="1939690"/>
            <a:ext cx="457201" cy="2981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picture containing drawing&#10;&#10;Description automatically generated">
            <a:extLst>
              <a:ext uri="{FF2B5EF4-FFF2-40B4-BE49-F238E27FC236}">
                <a16:creationId xmlns:a16="http://schemas.microsoft.com/office/drawing/2014/main" id="{085A9A6E-873B-4DB5-997A-9E3734F9A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41755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A23041 (1)">
            <a:hlinkClick r:id="" action="ppaction://media"/>
            <a:extLst>
              <a:ext uri="{FF2B5EF4-FFF2-40B4-BE49-F238E27FC236}">
                <a16:creationId xmlns:a16="http://schemas.microsoft.com/office/drawing/2014/main" id="{C161358A-0F3A-4E77-96C9-69585D5D5C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433" y="252243"/>
            <a:ext cx="11295133" cy="6353513"/>
          </a:xfrm>
          <a:prstGeom prst="rect">
            <a:avLst/>
          </a:prstGeom>
        </p:spPr>
      </p:pic>
      <p:sp>
        <p:nvSpPr>
          <p:cNvPr id="3" name="TextBox 2">
            <a:extLst>
              <a:ext uri="{FF2B5EF4-FFF2-40B4-BE49-F238E27FC236}">
                <a16:creationId xmlns:a16="http://schemas.microsoft.com/office/drawing/2014/main" id="{C08CD027-D183-4532-B418-F993C9967D40}"/>
              </a:ext>
            </a:extLst>
          </p:cNvPr>
          <p:cNvSpPr txBox="1"/>
          <p:nvPr/>
        </p:nvSpPr>
        <p:spPr>
          <a:xfrm>
            <a:off x="1072596" y="349453"/>
            <a:ext cx="9830630" cy="707886"/>
          </a:xfrm>
          <a:prstGeom prst="rect">
            <a:avLst/>
          </a:prstGeom>
          <a:noFill/>
        </p:spPr>
        <p:txBody>
          <a:bodyPr wrap="square" rtlCol="0">
            <a:spAutoFit/>
          </a:bodyPr>
          <a:lstStyle/>
          <a:p>
            <a:pPr algn="ctr"/>
            <a:r>
              <a:rPr lang="en-IE" sz="4000" dirty="0">
                <a:solidFill>
                  <a:srgbClr val="2CB671"/>
                </a:solidFill>
              </a:rPr>
              <a:t>ENGAGE</a:t>
            </a:r>
            <a:r>
              <a:rPr lang="en-IE" sz="4000" dirty="0">
                <a:solidFill>
                  <a:schemeClr val="bg1"/>
                </a:solidFill>
              </a:rPr>
              <a:t> - </a:t>
            </a:r>
            <a:r>
              <a:rPr lang="en-IE" sz="4000" dirty="0">
                <a:solidFill>
                  <a:srgbClr val="0DB14B"/>
                </a:solidFill>
              </a:rPr>
              <a:t>Wondering</a:t>
            </a:r>
          </a:p>
        </p:txBody>
      </p:sp>
      <p:pic>
        <p:nvPicPr>
          <p:cNvPr id="4" name="Picture 3" descr="A picture containing drawing&#10;&#10;Description automatically generated">
            <a:extLst>
              <a:ext uri="{FF2B5EF4-FFF2-40B4-BE49-F238E27FC236}">
                <a16:creationId xmlns:a16="http://schemas.microsoft.com/office/drawing/2014/main" id="{E69BBAF4-FB6C-4EF0-BD3D-47AD4700C0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33355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257D64E2-DFEA-4A85-B789-72E9146D6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419" y="173474"/>
            <a:ext cx="9253929" cy="651105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6B621873-19F3-43C8-8813-6B6A76CF0E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4" name="TextBox 3">
            <a:extLst>
              <a:ext uri="{FF2B5EF4-FFF2-40B4-BE49-F238E27FC236}">
                <a16:creationId xmlns:a16="http://schemas.microsoft.com/office/drawing/2014/main" id="{61AB2CE0-ED8F-41EB-8222-101342E6CF6F}"/>
              </a:ext>
            </a:extLst>
          </p:cNvPr>
          <p:cNvSpPr txBox="1"/>
          <p:nvPr/>
        </p:nvSpPr>
        <p:spPr>
          <a:xfrm>
            <a:off x="1072596" y="349453"/>
            <a:ext cx="9830630" cy="707886"/>
          </a:xfrm>
          <a:prstGeom prst="rect">
            <a:avLst/>
          </a:prstGeom>
          <a:noFill/>
        </p:spPr>
        <p:txBody>
          <a:bodyPr wrap="square" rtlCol="0">
            <a:spAutoFit/>
          </a:bodyPr>
          <a:lstStyle/>
          <a:p>
            <a:pPr algn="ctr"/>
            <a:r>
              <a:rPr lang="en-IE" sz="4000" dirty="0">
                <a:solidFill>
                  <a:srgbClr val="2CB671"/>
                </a:solidFill>
              </a:rPr>
              <a:t>ENGAGE</a:t>
            </a:r>
            <a:r>
              <a:rPr lang="en-IE" sz="4000" dirty="0">
                <a:solidFill>
                  <a:schemeClr val="bg1"/>
                </a:solidFill>
              </a:rPr>
              <a:t> - </a:t>
            </a:r>
            <a:r>
              <a:rPr lang="en-IE" sz="4000" dirty="0">
                <a:solidFill>
                  <a:srgbClr val="0DB14B"/>
                </a:solidFill>
              </a:rPr>
              <a:t>Exploring</a:t>
            </a:r>
          </a:p>
        </p:txBody>
      </p:sp>
    </p:spTree>
    <p:extLst>
      <p:ext uri="{BB962C8B-B14F-4D97-AF65-F5344CB8AC3E}">
        <p14:creationId xmlns:p14="http://schemas.microsoft.com/office/powerpoint/2010/main" val="2966587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F0B96-246E-42BC-A353-ADFBDAD95A62}"/>
              </a:ext>
            </a:extLst>
          </p:cNvPr>
          <p:cNvSpPr txBox="1"/>
          <p:nvPr/>
        </p:nvSpPr>
        <p:spPr>
          <a:xfrm>
            <a:off x="3128291" y="1651103"/>
            <a:ext cx="6452732" cy="1477328"/>
          </a:xfrm>
          <a:prstGeom prst="rect">
            <a:avLst/>
          </a:prstGeom>
          <a:noFill/>
        </p:spPr>
        <p:txBody>
          <a:bodyPr wrap="square">
            <a:spAutoFit/>
          </a:bodyPr>
          <a:lstStyle/>
          <a:p>
            <a:pPr marL="0" indent="0" algn="ctr">
              <a:buNone/>
            </a:pPr>
            <a:r>
              <a:rPr lang="en-IE" sz="1800" dirty="0">
                <a:solidFill>
                  <a:schemeClr val="bg1"/>
                </a:solidFill>
              </a:rPr>
              <a:t>What do you need to think about when designing a lunar vehicle?</a:t>
            </a:r>
          </a:p>
          <a:p>
            <a:pPr marL="0" indent="0" algn="ctr">
              <a:buNone/>
            </a:pPr>
            <a:r>
              <a:rPr lang="en-IE" sz="1800" dirty="0">
                <a:solidFill>
                  <a:schemeClr val="bg1"/>
                </a:solidFill>
              </a:rPr>
              <a:t>Will it be travelling over a bumpy surface?</a:t>
            </a:r>
          </a:p>
          <a:p>
            <a:pPr marL="0" indent="0" algn="ctr">
              <a:buNone/>
            </a:pPr>
            <a:r>
              <a:rPr lang="en-IE" sz="1800" dirty="0">
                <a:solidFill>
                  <a:schemeClr val="bg1"/>
                </a:solidFill>
              </a:rPr>
              <a:t>How will you construct the buggy?</a:t>
            </a:r>
          </a:p>
          <a:p>
            <a:pPr marL="0" indent="0" algn="ctr">
              <a:buNone/>
            </a:pPr>
            <a:r>
              <a:rPr lang="en-IE" sz="1800" dirty="0">
                <a:solidFill>
                  <a:schemeClr val="bg1"/>
                </a:solidFill>
              </a:rPr>
              <a:t>How will you make sure the wheels can turn?</a:t>
            </a:r>
          </a:p>
          <a:p>
            <a:pPr marL="0" indent="0" algn="ctr">
              <a:buNone/>
            </a:pPr>
            <a:r>
              <a:rPr lang="en-IE" sz="1800" dirty="0">
                <a:solidFill>
                  <a:schemeClr val="bg1"/>
                </a:solidFill>
              </a:rPr>
              <a:t>How will you make your buggy move?</a:t>
            </a:r>
          </a:p>
        </p:txBody>
      </p:sp>
      <p:pic>
        <p:nvPicPr>
          <p:cNvPr id="4" name="Picture 12" descr="Image result for lunar buggy out of recycled">
            <a:extLst>
              <a:ext uri="{FF2B5EF4-FFF2-40B4-BE49-F238E27FC236}">
                <a16:creationId xmlns:a16="http://schemas.microsoft.com/office/drawing/2014/main" id="{3E4F68E4-A8A1-4DF7-A850-A469E9EF5F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0317" y="3963894"/>
            <a:ext cx="3312629" cy="2775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lunar buggy out of recycled">
            <a:extLst>
              <a:ext uri="{FF2B5EF4-FFF2-40B4-BE49-F238E27FC236}">
                <a16:creationId xmlns:a16="http://schemas.microsoft.com/office/drawing/2014/main" id="{E907102C-838D-4D05-BE03-99F7CD954F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81023" y="892946"/>
            <a:ext cx="2363370" cy="2363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Related image">
            <a:extLst>
              <a:ext uri="{FF2B5EF4-FFF2-40B4-BE49-F238E27FC236}">
                <a16:creationId xmlns:a16="http://schemas.microsoft.com/office/drawing/2014/main" id="{C4F3F6A0-EE0B-4814-A6AA-BB599BD14D0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120" y="3963894"/>
            <a:ext cx="3549842" cy="2775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lunar buggy out of recycled">
            <a:extLst>
              <a:ext uri="{FF2B5EF4-FFF2-40B4-BE49-F238E27FC236}">
                <a16:creationId xmlns:a16="http://schemas.microsoft.com/office/drawing/2014/main" id="{4C7EC260-38F7-4D84-A1E0-0A14098E3B7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032" y="583493"/>
            <a:ext cx="2690742" cy="2684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lunar buggy out of recycled carton">
            <a:extLst>
              <a:ext uri="{FF2B5EF4-FFF2-40B4-BE49-F238E27FC236}">
                <a16:creationId xmlns:a16="http://schemas.microsoft.com/office/drawing/2014/main" id="{9FF0DD47-4BD9-4C80-A7FB-5F5AADE1070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65963" y="3476674"/>
            <a:ext cx="3377387" cy="2452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F177A264-3C88-48D8-B994-F575915509C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11" name="TextBox 10">
            <a:extLst>
              <a:ext uri="{FF2B5EF4-FFF2-40B4-BE49-F238E27FC236}">
                <a16:creationId xmlns:a16="http://schemas.microsoft.com/office/drawing/2014/main" id="{8B7E19BD-688C-497F-AB63-996B255473EE}"/>
              </a:ext>
            </a:extLst>
          </p:cNvPr>
          <p:cNvSpPr txBox="1"/>
          <p:nvPr/>
        </p:nvSpPr>
        <p:spPr>
          <a:xfrm>
            <a:off x="4944752" y="356220"/>
            <a:ext cx="2819810" cy="1569660"/>
          </a:xfrm>
          <a:prstGeom prst="rect">
            <a:avLst/>
          </a:prstGeom>
          <a:noFill/>
        </p:spPr>
        <p:txBody>
          <a:bodyPr wrap="none" rtlCol="0">
            <a:spAutoFit/>
          </a:bodyPr>
          <a:lstStyle/>
          <a:p>
            <a:pPr algn="ctr"/>
            <a:r>
              <a:rPr lang="en-IE" sz="3200" dirty="0">
                <a:solidFill>
                  <a:schemeClr val="bg1"/>
                </a:solidFill>
              </a:rPr>
              <a:t>Lunar Transport</a:t>
            </a:r>
          </a:p>
          <a:p>
            <a:pPr algn="ctr"/>
            <a:r>
              <a:rPr lang="en-IE" sz="3200" dirty="0">
                <a:solidFill>
                  <a:srgbClr val="00B0F0"/>
                </a:solidFill>
              </a:rPr>
              <a:t>Investigate</a:t>
            </a:r>
          </a:p>
          <a:p>
            <a:pPr algn="ctr"/>
            <a:endParaRPr lang="en-IE" sz="3200" dirty="0">
              <a:solidFill>
                <a:schemeClr val="bg1"/>
              </a:solidFill>
            </a:endParaRPr>
          </a:p>
        </p:txBody>
      </p:sp>
    </p:spTree>
    <p:extLst>
      <p:ext uri="{BB962C8B-B14F-4D97-AF65-F5344CB8AC3E}">
        <p14:creationId xmlns:p14="http://schemas.microsoft.com/office/powerpoint/2010/main" val="412127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5" name="Picture 4" descr="A picture containing person, ground, outdoor, footwear&#10;&#10;Description automatically generated">
            <a:extLst>
              <a:ext uri="{FF2B5EF4-FFF2-40B4-BE49-F238E27FC236}">
                <a16:creationId xmlns:a16="http://schemas.microsoft.com/office/drawing/2014/main" id="{D575B792-6031-40E6-B685-42471E937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8736" y="0"/>
            <a:ext cx="5439103" cy="6858000"/>
          </a:xfrm>
          <a:prstGeom prst="rect">
            <a:avLst/>
          </a:prstGeom>
        </p:spPr>
      </p:pic>
      <p:sp>
        <p:nvSpPr>
          <p:cNvPr id="6" name="TextBox 5">
            <a:extLst>
              <a:ext uri="{FF2B5EF4-FFF2-40B4-BE49-F238E27FC236}">
                <a16:creationId xmlns:a16="http://schemas.microsoft.com/office/drawing/2014/main" id="{862C2695-6C2C-4DA6-B11F-C542F4810AD0}"/>
              </a:ext>
            </a:extLst>
          </p:cNvPr>
          <p:cNvSpPr txBox="1"/>
          <p:nvPr/>
        </p:nvSpPr>
        <p:spPr>
          <a:xfrm>
            <a:off x="0" y="254569"/>
            <a:ext cx="5078736" cy="4555093"/>
          </a:xfrm>
          <a:prstGeom prst="rect">
            <a:avLst/>
          </a:prstGeom>
          <a:noFill/>
        </p:spPr>
        <p:txBody>
          <a:bodyPr wrap="square" rtlCol="0">
            <a:spAutoFit/>
          </a:bodyPr>
          <a:lstStyle/>
          <a:p>
            <a:endParaRPr lang="en-IE" sz="4000" dirty="0">
              <a:solidFill>
                <a:schemeClr val="bg1"/>
              </a:solidFill>
            </a:endParaRPr>
          </a:p>
          <a:p>
            <a:r>
              <a:rPr lang="en-IE" sz="4000" dirty="0">
                <a:solidFill>
                  <a:srgbClr val="2CB671"/>
                </a:solidFill>
              </a:rPr>
              <a:t>Footsteps on the Moon</a:t>
            </a:r>
          </a:p>
          <a:p>
            <a:endParaRPr lang="en-IE" sz="4000" dirty="0">
              <a:solidFill>
                <a:schemeClr val="bg1"/>
              </a:solidFill>
            </a:endParaRPr>
          </a:p>
          <a:p>
            <a:endParaRPr lang="en-IE" sz="4000" dirty="0">
              <a:solidFill>
                <a:schemeClr val="bg1"/>
              </a:solidFill>
            </a:endParaRPr>
          </a:p>
          <a:p>
            <a:pPr algn="ctr"/>
            <a:r>
              <a:rPr lang="en-IE" sz="4000" dirty="0">
                <a:solidFill>
                  <a:schemeClr val="bg1"/>
                </a:solidFill>
              </a:rPr>
              <a:t>Regolith Recipe</a:t>
            </a:r>
          </a:p>
          <a:p>
            <a:pPr algn="ctr"/>
            <a:endParaRPr lang="en-IE" dirty="0">
              <a:solidFill>
                <a:schemeClr val="bg1"/>
              </a:solidFill>
            </a:endParaRPr>
          </a:p>
          <a:p>
            <a:pPr algn="ctr"/>
            <a:r>
              <a:rPr lang="en-IE" dirty="0">
                <a:solidFill>
                  <a:schemeClr val="bg1"/>
                </a:solidFill>
              </a:rPr>
              <a:t>8 cups of flour</a:t>
            </a:r>
          </a:p>
          <a:p>
            <a:pPr algn="ctr"/>
            <a:endParaRPr lang="en-IE" dirty="0">
              <a:solidFill>
                <a:schemeClr val="bg1"/>
              </a:solidFill>
            </a:endParaRPr>
          </a:p>
          <a:p>
            <a:pPr algn="ctr"/>
            <a:r>
              <a:rPr lang="en-IE" dirty="0">
                <a:solidFill>
                  <a:schemeClr val="bg1"/>
                </a:solidFill>
              </a:rPr>
              <a:t>1 cup of baby oil</a:t>
            </a:r>
          </a:p>
          <a:p>
            <a:endParaRPr lang="en-IE" dirty="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58C3A8AC-FC38-459B-9912-4AB0B1F412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20522"/>
            <a:ext cx="1754171" cy="550183"/>
          </a:xfrm>
          <a:prstGeom prst="rect">
            <a:avLst/>
          </a:prstGeom>
        </p:spPr>
      </p:pic>
    </p:spTree>
    <p:extLst>
      <p:ext uri="{BB962C8B-B14F-4D97-AF65-F5344CB8AC3E}">
        <p14:creationId xmlns:p14="http://schemas.microsoft.com/office/powerpoint/2010/main" val="3738598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7EE0E-0835-4B50-94BA-1D52191CD737}"/>
              </a:ext>
            </a:extLst>
          </p:cNvPr>
          <p:cNvSpPr txBox="1"/>
          <p:nvPr/>
        </p:nvSpPr>
        <p:spPr>
          <a:xfrm>
            <a:off x="112809" y="0"/>
            <a:ext cx="5144991" cy="461665"/>
          </a:xfrm>
          <a:prstGeom prst="rect">
            <a:avLst/>
          </a:prstGeom>
          <a:noFill/>
        </p:spPr>
        <p:txBody>
          <a:bodyPr wrap="square" rtlCol="0">
            <a:spAutoFit/>
          </a:bodyPr>
          <a:lstStyle/>
          <a:p>
            <a:r>
              <a:rPr lang="en-IE" sz="2400" dirty="0">
                <a:solidFill>
                  <a:srgbClr val="2CB671"/>
                </a:solidFill>
              </a:rPr>
              <a:t>Mission to the Moon in your Classroom</a:t>
            </a:r>
          </a:p>
        </p:txBody>
      </p:sp>
      <p:sp>
        <p:nvSpPr>
          <p:cNvPr id="3" name="TextBox 2">
            <a:extLst>
              <a:ext uri="{FF2B5EF4-FFF2-40B4-BE49-F238E27FC236}">
                <a16:creationId xmlns:a16="http://schemas.microsoft.com/office/drawing/2014/main" id="{7375A28A-62A7-4E0F-AAAA-D014D9AF1ACD}"/>
              </a:ext>
            </a:extLst>
          </p:cNvPr>
          <p:cNvSpPr txBox="1"/>
          <p:nvPr/>
        </p:nvSpPr>
        <p:spPr>
          <a:xfrm>
            <a:off x="-1001793" y="2887682"/>
            <a:ext cx="3687097" cy="3970318"/>
          </a:xfrm>
          <a:prstGeom prst="rect">
            <a:avLst/>
          </a:prstGeom>
          <a:noFill/>
        </p:spPr>
        <p:txBody>
          <a:bodyPr wrap="square" rtlCol="0">
            <a:spAutoFit/>
          </a:bodyPr>
          <a:lstStyle/>
          <a:p>
            <a:pPr algn="ctr"/>
            <a:r>
              <a:rPr lang="en-IE" dirty="0">
                <a:solidFill>
                  <a:schemeClr val="bg1"/>
                </a:solidFill>
              </a:rPr>
              <a:t>Water Supply</a:t>
            </a:r>
          </a:p>
          <a:p>
            <a:pPr algn="ctr"/>
            <a:r>
              <a:rPr lang="en-IE" dirty="0">
                <a:solidFill>
                  <a:schemeClr val="bg2"/>
                </a:solidFill>
              </a:rPr>
              <a:t>Food</a:t>
            </a:r>
          </a:p>
          <a:p>
            <a:pPr algn="ctr"/>
            <a:r>
              <a:rPr lang="en-IE" dirty="0">
                <a:solidFill>
                  <a:srgbClr val="0DB14B"/>
                </a:solidFill>
              </a:rPr>
              <a:t>Waste services</a:t>
            </a:r>
          </a:p>
          <a:p>
            <a:pPr algn="ctr"/>
            <a:r>
              <a:rPr lang="en-IE" dirty="0">
                <a:solidFill>
                  <a:srgbClr val="0DB14B"/>
                </a:solidFill>
              </a:rPr>
              <a:t>Air Supply</a:t>
            </a:r>
          </a:p>
          <a:p>
            <a:pPr algn="ctr"/>
            <a:r>
              <a:rPr lang="en-IE" dirty="0">
                <a:solidFill>
                  <a:srgbClr val="FFFF00"/>
                </a:solidFill>
              </a:rPr>
              <a:t>Recreation</a:t>
            </a:r>
          </a:p>
          <a:p>
            <a:pPr algn="ctr"/>
            <a:r>
              <a:rPr lang="en-IE" dirty="0">
                <a:solidFill>
                  <a:srgbClr val="FFFF00"/>
                </a:solidFill>
              </a:rPr>
              <a:t>Exercise facilities</a:t>
            </a:r>
          </a:p>
          <a:p>
            <a:pPr algn="ctr"/>
            <a:r>
              <a:rPr lang="en-IE" dirty="0">
                <a:solidFill>
                  <a:srgbClr val="FFFF00"/>
                </a:solidFill>
              </a:rPr>
              <a:t>Radiation</a:t>
            </a:r>
            <a:r>
              <a:rPr lang="en-IE" dirty="0">
                <a:solidFill>
                  <a:srgbClr val="00B0F0"/>
                </a:solidFill>
              </a:rPr>
              <a:t> </a:t>
            </a:r>
          </a:p>
          <a:p>
            <a:pPr algn="ctr"/>
            <a:r>
              <a:rPr lang="en-IE" dirty="0">
                <a:solidFill>
                  <a:srgbClr val="DF19AB"/>
                </a:solidFill>
              </a:rPr>
              <a:t>Protection</a:t>
            </a:r>
          </a:p>
          <a:p>
            <a:pPr algn="ctr"/>
            <a:r>
              <a:rPr lang="en-IE" dirty="0">
                <a:solidFill>
                  <a:srgbClr val="DF19AB"/>
                </a:solidFill>
              </a:rPr>
              <a:t>Shelter</a:t>
            </a:r>
          </a:p>
          <a:p>
            <a:pPr algn="ctr"/>
            <a:r>
              <a:rPr lang="en-IE" dirty="0">
                <a:solidFill>
                  <a:srgbClr val="FF0000"/>
                </a:solidFill>
              </a:rPr>
              <a:t>Transportation</a:t>
            </a:r>
          </a:p>
          <a:p>
            <a:pPr algn="ctr"/>
            <a:r>
              <a:rPr lang="en-IE" dirty="0">
                <a:solidFill>
                  <a:srgbClr val="09B0EF"/>
                </a:solidFill>
              </a:rPr>
              <a:t>Communication</a:t>
            </a:r>
          </a:p>
          <a:p>
            <a:pPr algn="ctr"/>
            <a:r>
              <a:rPr lang="en-IE" dirty="0">
                <a:solidFill>
                  <a:srgbClr val="09B0EF"/>
                </a:solidFill>
              </a:rPr>
              <a:t>Electricity</a:t>
            </a:r>
          </a:p>
          <a:p>
            <a:pPr algn="ctr"/>
            <a:r>
              <a:rPr lang="en-IE" dirty="0">
                <a:solidFill>
                  <a:srgbClr val="F4540C"/>
                </a:solidFill>
              </a:rPr>
              <a:t>Warmth</a:t>
            </a:r>
          </a:p>
          <a:p>
            <a:pPr algn="ctr"/>
            <a:r>
              <a:rPr lang="en-IE" dirty="0">
                <a:solidFill>
                  <a:srgbClr val="F4540C"/>
                </a:solidFill>
              </a:rPr>
              <a:t>Clothing</a:t>
            </a:r>
          </a:p>
        </p:txBody>
      </p:sp>
      <p:pic>
        <p:nvPicPr>
          <p:cNvPr id="4" name="Picture 3" descr="A picture containing drawing&#10;&#10;Description automatically generated">
            <a:extLst>
              <a:ext uri="{FF2B5EF4-FFF2-40B4-BE49-F238E27FC236}">
                <a16:creationId xmlns:a16="http://schemas.microsoft.com/office/drawing/2014/main" id="{DB8686F4-2863-4762-A6D2-DDE67ADCAA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3895509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6F31DB-6B1F-43D5-841C-898D56B4C55D}"/>
              </a:ext>
            </a:extLst>
          </p:cNvPr>
          <p:cNvSpPr>
            <a:spLocks noGrp="1"/>
          </p:cNvSpPr>
          <p:nvPr>
            <p:ph idx="1"/>
          </p:nvPr>
        </p:nvSpPr>
        <p:spPr>
          <a:xfrm>
            <a:off x="838200" y="3111750"/>
            <a:ext cx="10515600" cy="3238155"/>
          </a:xfrm>
        </p:spPr>
        <p:txBody>
          <a:bodyPr>
            <a:normAutofit fontScale="77500" lnSpcReduction="20000"/>
          </a:bodyPr>
          <a:lstStyle/>
          <a:p>
            <a:r>
              <a:rPr lang="en-IE" dirty="0">
                <a:solidFill>
                  <a:schemeClr val="bg1">
                    <a:lumMod val="75000"/>
                  </a:schemeClr>
                </a:solidFill>
              </a:rPr>
              <a:t>Lunar Phases</a:t>
            </a:r>
          </a:p>
          <a:p>
            <a:r>
              <a:rPr lang="en-IE" dirty="0">
                <a:solidFill>
                  <a:schemeClr val="bg1">
                    <a:lumMod val="75000"/>
                  </a:schemeClr>
                </a:solidFill>
              </a:rPr>
              <a:t>Synchronous Rotation</a:t>
            </a:r>
          </a:p>
          <a:p>
            <a:r>
              <a:rPr lang="en-IE" dirty="0">
                <a:solidFill>
                  <a:schemeClr val="bg1">
                    <a:lumMod val="75000"/>
                  </a:schemeClr>
                </a:solidFill>
              </a:rPr>
              <a:t>Topography</a:t>
            </a:r>
          </a:p>
          <a:p>
            <a:r>
              <a:rPr lang="en-IE" dirty="0">
                <a:solidFill>
                  <a:schemeClr val="bg1">
                    <a:lumMod val="75000"/>
                  </a:schemeClr>
                </a:solidFill>
              </a:rPr>
              <a:t>Craters</a:t>
            </a:r>
          </a:p>
          <a:p>
            <a:r>
              <a:rPr lang="en-IE" dirty="0">
                <a:solidFill>
                  <a:schemeClr val="bg1">
                    <a:lumMod val="75000"/>
                  </a:schemeClr>
                </a:solidFill>
              </a:rPr>
              <a:t>Moon Mountains</a:t>
            </a:r>
          </a:p>
          <a:p>
            <a:r>
              <a:rPr lang="en-IE" dirty="0">
                <a:solidFill>
                  <a:schemeClr val="bg1">
                    <a:lumMod val="75000"/>
                  </a:schemeClr>
                </a:solidFill>
              </a:rPr>
              <a:t>Moon Missions and Challenges</a:t>
            </a:r>
          </a:p>
          <a:p>
            <a:pPr marL="0" indent="0">
              <a:buNone/>
            </a:pPr>
            <a:endParaRPr lang="en-IE" dirty="0"/>
          </a:p>
          <a:p>
            <a:endParaRPr lang="en-IE" dirty="0"/>
          </a:p>
          <a:p>
            <a:pPr marL="0" indent="0">
              <a:buNone/>
            </a:pPr>
            <a:r>
              <a:rPr lang="en-IE" dirty="0">
                <a:solidFill>
                  <a:srgbClr val="2CB671"/>
                </a:solidFill>
              </a:rPr>
              <a:t>Feedback: https://forms.gle/UbtRFGXgdUomxdE69</a:t>
            </a:r>
          </a:p>
          <a:p>
            <a:pPr marL="0" indent="0">
              <a:buNone/>
            </a:pPr>
            <a:endParaRPr lang="en-IE" dirty="0">
              <a:solidFill>
                <a:srgbClr val="2CB671"/>
              </a:solidFill>
            </a:endParaRPr>
          </a:p>
          <a:p>
            <a:endParaRPr lang="en-IE" dirty="0"/>
          </a:p>
        </p:txBody>
      </p:sp>
      <p:sp>
        <p:nvSpPr>
          <p:cNvPr id="4" name="Title 3">
            <a:extLst>
              <a:ext uri="{FF2B5EF4-FFF2-40B4-BE49-F238E27FC236}">
                <a16:creationId xmlns:a16="http://schemas.microsoft.com/office/drawing/2014/main" id="{A6FA0B90-3FCA-4FAC-955D-AE9229E62ECE}"/>
              </a:ext>
            </a:extLst>
          </p:cNvPr>
          <p:cNvSpPr txBox="1">
            <a:spLocks noGrp="1"/>
          </p:cNvSpPr>
          <p:nvPr>
            <p:ph type="title"/>
          </p:nvPr>
        </p:nvSpPr>
        <p:spPr>
          <a:xfrm>
            <a:off x="838200" y="1251952"/>
            <a:ext cx="10515600" cy="1325563"/>
          </a:xfrm>
          <a:prstGeom prst="rect">
            <a:avLst/>
          </a:prstGeom>
          <a:noFill/>
        </p:spPr>
        <p:txBody>
          <a:bodyPr wrap="square">
            <a:spAutoFit/>
          </a:bodyPr>
          <a:lstStyle/>
          <a:p>
            <a:r>
              <a:rPr lang="en-IE" sz="8800" dirty="0">
                <a:solidFill>
                  <a:schemeClr val="bg1"/>
                </a:solidFill>
                <a:latin typeface="Replica-Bold" panose="02000503030000020004" pitchFamily="2" charset="77"/>
                <a:ea typeface="+mj-ea"/>
                <a:cs typeface="+mj-cs"/>
              </a:rPr>
              <a:t>Our Moon</a:t>
            </a:r>
          </a:p>
        </p:txBody>
      </p:sp>
      <p:pic>
        <p:nvPicPr>
          <p:cNvPr id="5" name="Picture 4" descr="A picture containing drawing&#10;&#10;Description automatically generated">
            <a:extLst>
              <a:ext uri="{FF2B5EF4-FFF2-40B4-BE49-F238E27FC236}">
                <a16:creationId xmlns:a16="http://schemas.microsoft.com/office/drawing/2014/main" id="{FE98EAA3-4117-4764-AC71-E373AF1D2D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0787" y="-109296"/>
            <a:ext cx="3478776" cy="109109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F7CF4C3-AD9A-4F47-BF1E-3209ADF04E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619" y="5462588"/>
            <a:ext cx="2381249" cy="1395412"/>
          </a:xfrm>
          <a:prstGeom prst="rect">
            <a:avLst/>
          </a:prstGeom>
        </p:spPr>
      </p:pic>
      <p:pic>
        <p:nvPicPr>
          <p:cNvPr id="7" name="Picture 6" descr="A picture containing object, drawing, clock&#10;&#10;Description automatically generated">
            <a:extLst>
              <a:ext uri="{FF2B5EF4-FFF2-40B4-BE49-F238E27FC236}">
                <a16:creationId xmlns:a16="http://schemas.microsoft.com/office/drawing/2014/main" id="{F691F173-406B-4596-A392-4D71A70CF2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8397" y="5817379"/>
            <a:ext cx="2076199" cy="837177"/>
          </a:xfrm>
          <a:prstGeom prst="rect">
            <a:avLst/>
          </a:prstGeom>
        </p:spPr>
      </p:pic>
      <p:pic>
        <p:nvPicPr>
          <p:cNvPr id="8" name="Picture 7">
            <a:extLst>
              <a:ext uri="{FF2B5EF4-FFF2-40B4-BE49-F238E27FC236}">
                <a16:creationId xmlns:a16="http://schemas.microsoft.com/office/drawing/2014/main" id="{28DC7FD6-1AE6-462B-89C6-19DFD7646C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2680" y="240399"/>
            <a:ext cx="2598420" cy="688848"/>
          </a:xfrm>
          <a:prstGeom prst="rect">
            <a:avLst/>
          </a:prstGeom>
        </p:spPr>
      </p:pic>
      <p:pic>
        <p:nvPicPr>
          <p:cNvPr id="2050" name="Picture 2" descr="Image result for moon">
            <a:extLst>
              <a:ext uri="{FF2B5EF4-FFF2-40B4-BE49-F238E27FC236}">
                <a16:creationId xmlns:a16="http://schemas.microsoft.com/office/drawing/2014/main" id="{4294D57B-14A9-4EA4-8282-8B454ACAEA6E}"/>
              </a:ext>
            </a:extLst>
          </p:cNvPr>
          <p:cNvPicPr>
            <a:picLocks noChangeAspect="1" noChangeArrowheads="1"/>
          </p:cNvPicPr>
          <p:nvPr/>
        </p:nvPicPr>
        <p:blipFill>
          <a:blip r:embed="rId7">
            <a:alphaModFix amt="83000"/>
            <a:extLst>
              <a:ext uri="{28A0092B-C50C-407E-A947-70E740481C1C}">
                <a14:useLocalDpi xmlns:a14="http://schemas.microsoft.com/office/drawing/2010/main"/>
              </a:ext>
            </a:extLst>
          </a:blip>
          <a:srcRect/>
          <a:stretch>
            <a:fillRect/>
          </a:stretch>
        </p:blipFill>
        <p:spPr bwMode="auto">
          <a:xfrm>
            <a:off x="6773975" y="1364423"/>
            <a:ext cx="3886200" cy="391872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704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84984F-3110-4CE3-A693-E2082F65A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680" y="240399"/>
            <a:ext cx="2598420" cy="688848"/>
          </a:xfrm>
          <a:prstGeom prst="rect">
            <a:avLst/>
          </a:prstGeom>
        </p:spPr>
      </p:pic>
      <p:sp>
        <p:nvSpPr>
          <p:cNvPr id="11" name="TextBox 10">
            <a:extLst>
              <a:ext uri="{FF2B5EF4-FFF2-40B4-BE49-F238E27FC236}">
                <a16:creationId xmlns:a16="http://schemas.microsoft.com/office/drawing/2014/main" id="{C619A75C-75A5-48DD-99F2-E1ECF93DE5AD}"/>
              </a:ext>
            </a:extLst>
          </p:cNvPr>
          <p:cNvSpPr txBox="1"/>
          <p:nvPr/>
        </p:nvSpPr>
        <p:spPr>
          <a:xfrm>
            <a:off x="483848" y="3893213"/>
            <a:ext cx="6482560" cy="1446550"/>
          </a:xfrm>
          <a:prstGeom prst="rect">
            <a:avLst/>
          </a:prstGeom>
          <a:noFill/>
        </p:spPr>
        <p:txBody>
          <a:bodyPr wrap="square">
            <a:spAutoFit/>
          </a:bodyPr>
          <a:lstStyle/>
          <a:p>
            <a:r>
              <a:rPr lang="en-IE" sz="8800" dirty="0">
                <a:solidFill>
                  <a:schemeClr val="bg1"/>
                </a:solidFill>
                <a:latin typeface="Replica-Bold" panose="02000503030000020004" pitchFamily="2" charset="77"/>
                <a:ea typeface="+mj-ea"/>
                <a:cs typeface="+mj-cs"/>
              </a:rPr>
              <a:t>Questions</a:t>
            </a:r>
          </a:p>
        </p:txBody>
      </p:sp>
      <p:pic>
        <p:nvPicPr>
          <p:cNvPr id="3" name="Picture 2" descr="A picture containing drawing&#10;&#10;Description automatically generated">
            <a:extLst>
              <a:ext uri="{FF2B5EF4-FFF2-40B4-BE49-F238E27FC236}">
                <a16:creationId xmlns:a16="http://schemas.microsoft.com/office/drawing/2014/main" id="{F03A433F-8189-449A-BB13-55771EE88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619" y="5462588"/>
            <a:ext cx="2381249" cy="1395412"/>
          </a:xfrm>
          <a:prstGeom prst="rect">
            <a:avLst/>
          </a:prstGeom>
        </p:spPr>
      </p:pic>
      <p:pic>
        <p:nvPicPr>
          <p:cNvPr id="6" name="Picture 5" descr="A picture containing object, drawing, clock&#10;&#10;Description automatically generated">
            <a:extLst>
              <a:ext uri="{FF2B5EF4-FFF2-40B4-BE49-F238E27FC236}">
                <a16:creationId xmlns:a16="http://schemas.microsoft.com/office/drawing/2014/main" id="{A55730A6-ED2B-4615-B94F-468D29F493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8397" y="5817379"/>
            <a:ext cx="2076199" cy="83717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DF97D72-8FE5-46DA-9B97-ED1328195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20787" y="-109296"/>
            <a:ext cx="3478776" cy="1091093"/>
          </a:xfrm>
          <a:prstGeom prst="rect">
            <a:avLst/>
          </a:prstGeom>
        </p:spPr>
      </p:pic>
    </p:spTree>
    <p:extLst>
      <p:ext uri="{BB962C8B-B14F-4D97-AF65-F5344CB8AC3E}">
        <p14:creationId xmlns:p14="http://schemas.microsoft.com/office/powerpoint/2010/main" val="2436788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6348-4F18-425D-8561-785BA8235B6D}"/>
              </a:ext>
            </a:extLst>
          </p:cNvPr>
          <p:cNvSpPr>
            <a:spLocks noGrp="1"/>
          </p:cNvSpPr>
          <p:nvPr>
            <p:ph type="title"/>
          </p:nvPr>
        </p:nvSpPr>
        <p:spPr/>
        <p:txBody>
          <a:bodyPr/>
          <a:lstStyle/>
          <a:p>
            <a:r>
              <a:rPr lang="en-IE" sz="4400" dirty="0">
                <a:solidFill>
                  <a:srgbClr val="2CB671"/>
                </a:solidFill>
                <a:latin typeface="Replica-Bold" panose="02000503030000020004" pitchFamily="2" charset="77"/>
                <a:ea typeface="+mj-ea"/>
                <a:cs typeface="+mj-cs"/>
              </a:rPr>
              <a:t>Craters</a:t>
            </a:r>
            <a:endParaRPr lang="en-IE" dirty="0">
              <a:solidFill>
                <a:srgbClr val="2CB671"/>
              </a:solidFill>
            </a:endParaRPr>
          </a:p>
        </p:txBody>
      </p:sp>
      <p:sp>
        <p:nvSpPr>
          <p:cNvPr id="3" name="Content Placeholder 2">
            <a:extLst>
              <a:ext uri="{FF2B5EF4-FFF2-40B4-BE49-F238E27FC236}">
                <a16:creationId xmlns:a16="http://schemas.microsoft.com/office/drawing/2014/main" id="{DAC4F319-9F5E-4DCE-A736-9B0574FF1BB6}"/>
              </a:ext>
            </a:extLst>
          </p:cNvPr>
          <p:cNvSpPr>
            <a:spLocks noGrp="1"/>
          </p:cNvSpPr>
          <p:nvPr>
            <p:ph idx="1"/>
          </p:nvPr>
        </p:nvSpPr>
        <p:spPr>
          <a:xfrm>
            <a:off x="838200" y="1869493"/>
            <a:ext cx="6275048" cy="3442294"/>
          </a:xfrm>
        </p:spPr>
        <p:txBody>
          <a:bodyPr>
            <a:normAutofit fontScale="85000" lnSpcReduction="20000"/>
          </a:bodyPr>
          <a:lstStyle/>
          <a:p>
            <a:pPr marL="0" indent="0">
              <a:buNone/>
            </a:pPr>
            <a:r>
              <a:rPr lang="en-GB" sz="3200" dirty="0">
                <a:solidFill>
                  <a:schemeClr val="lt1"/>
                </a:solidFill>
                <a:latin typeface="Replica-Mono" panose="02000609030000020004" pitchFamily="49" charset="77"/>
              </a:rPr>
              <a:t>Why does the Moon have so many craters in comparison with Earth?</a:t>
            </a:r>
          </a:p>
          <a:p>
            <a:pPr marL="0" indent="0">
              <a:buNone/>
            </a:pPr>
            <a:endParaRPr lang="en-GB" sz="3200" dirty="0">
              <a:solidFill>
                <a:schemeClr val="lt1"/>
              </a:solidFill>
              <a:latin typeface="Replica-Mono" panose="02000609030000020004" pitchFamily="49" charset="77"/>
            </a:endParaRPr>
          </a:p>
          <a:p>
            <a:r>
              <a:rPr lang="en-IE" sz="3200" dirty="0">
                <a:solidFill>
                  <a:schemeClr val="lt1"/>
                </a:solidFill>
                <a:latin typeface="Replica-Mono" panose="02000609030000020004" pitchFamily="49" charset="77"/>
              </a:rPr>
              <a:t>Lack of atmosphere to break up asteroids</a:t>
            </a:r>
          </a:p>
          <a:p>
            <a:r>
              <a:rPr lang="en-IE" sz="3200" dirty="0">
                <a:solidFill>
                  <a:schemeClr val="lt1"/>
                </a:solidFill>
                <a:latin typeface="Replica-Mono" panose="02000609030000020004" pitchFamily="49" charset="77"/>
              </a:rPr>
              <a:t>Lack of erosion</a:t>
            </a:r>
          </a:p>
          <a:p>
            <a:r>
              <a:rPr lang="en-IE" sz="3200" dirty="0">
                <a:solidFill>
                  <a:schemeClr val="lt1"/>
                </a:solidFill>
                <a:latin typeface="Replica-Mono" panose="02000609030000020004" pitchFamily="49" charset="77"/>
              </a:rPr>
              <a:t>Lack of plate tectonics</a:t>
            </a:r>
          </a:p>
          <a:p>
            <a:r>
              <a:rPr lang="en-IE" sz="3200" dirty="0">
                <a:solidFill>
                  <a:schemeClr val="lt1"/>
                </a:solidFill>
                <a:latin typeface="Replica-Mono" panose="02000609030000020004" pitchFamily="49" charset="77"/>
              </a:rPr>
              <a:t>Lack of volcanic activity</a:t>
            </a:r>
          </a:p>
          <a:p>
            <a:endParaRPr lang="en-IE" dirty="0">
              <a:solidFill>
                <a:schemeClr val="lt1"/>
              </a:solidFill>
              <a:latin typeface="Replica-Mono" panose="02000609030000020004" pitchFamily="49" charset="77"/>
            </a:endParaRPr>
          </a:p>
        </p:txBody>
      </p:sp>
      <p:pic>
        <p:nvPicPr>
          <p:cNvPr id="7" name="Picture 6" descr="A close up of a black background&#10;&#10;Description automatically generated">
            <a:extLst>
              <a:ext uri="{FF2B5EF4-FFF2-40B4-BE49-F238E27FC236}">
                <a16:creationId xmlns:a16="http://schemas.microsoft.com/office/drawing/2014/main" id="{7FE01890-862D-4DB7-98A9-E8F5AFDF9D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075" y="1550442"/>
            <a:ext cx="4491001" cy="408039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D0199F8-5847-4E56-B57F-A5711F71EF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81054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oon">
            <a:extLst>
              <a:ext uri="{FF2B5EF4-FFF2-40B4-BE49-F238E27FC236}">
                <a16:creationId xmlns:a16="http://schemas.microsoft.com/office/drawing/2014/main" id="{2456FD59-F93E-4FD0-94A2-41D1616CDD0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96D69-69A5-41E8-A670-3B33D38950B3}"/>
              </a:ext>
            </a:extLst>
          </p:cNvPr>
          <p:cNvSpPr txBox="1"/>
          <p:nvPr/>
        </p:nvSpPr>
        <p:spPr>
          <a:xfrm>
            <a:off x="5938684" y="4703562"/>
            <a:ext cx="1734984" cy="400110"/>
          </a:xfrm>
          <a:prstGeom prst="rect">
            <a:avLst/>
          </a:prstGeom>
          <a:noFill/>
        </p:spPr>
        <p:txBody>
          <a:bodyPr wrap="square" rtlCol="0">
            <a:spAutoFit/>
          </a:bodyPr>
          <a:lstStyle/>
          <a:p>
            <a:r>
              <a:rPr lang="en-IE" sz="2000" dirty="0"/>
              <a:t>Tycho Crater</a:t>
            </a:r>
          </a:p>
        </p:txBody>
      </p:sp>
      <p:cxnSp>
        <p:nvCxnSpPr>
          <p:cNvPr id="5" name="Straight Arrow Connector 4">
            <a:extLst>
              <a:ext uri="{FF2B5EF4-FFF2-40B4-BE49-F238E27FC236}">
                <a16:creationId xmlns:a16="http://schemas.microsoft.com/office/drawing/2014/main" id="{E8308D26-35CC-4D72-98D4-E6C1DD9F3F0B}"/>
              </a:ext>
            </a:extLst>
          </p:cNvPr>
          <p:cNvCxnSpPr/>
          <p:nvPr/>
        </p:nvCxnSpPr>
        <p:spPr>
          <a:xfrm flipH="1">
            <a:off x="5230762" y="5103672"/>
            <a:ext cx="707922" cy="5711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15B8E746-FD64-4CE1-9871-749586833A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805947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5122" name="Picture 2" descr="Image result for close up crater on moon">
            <a:extLst>
              <a:ext uri="{FF2B5EF4-FFF2-40B4-BE49-F238E27FC236}">
                <a16:creationId xmlns:a16="http://schemas.microsoft.com/office/drawing/2014/main" id="{15F63A62-740D-46DF-AAB3-45AF3558B77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7818" b="-2"/>
          <a:stretch/>
        </p:blipFill>
        <p:spPr bwMode="auto">
          <a:xfrm>
            <a:off x="351731" y="483646"/>
            <a:ext cx="7281704" cy="62145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close up crater on moon">
            <a:extLst>
              <a:ext uri="{FF2B5EF4-FFF2-40B4-BE49-F238E27FC236}">
                <a16:creationId xmlns:a16="http://schemas.microsoft.com/office/drawing/2014/main" id="{52BA611C-8EA4-4B7D-AEFE-6AA002906B8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
          <a:stretch/>
        </p:blipFill>
        <p:spPr bwMode="auto">
          <a:xfrm>
            <a:off x="7633435" y="483646"/>
            <a:ext cx="4266833" cy="6214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87ADD8-FC28-4DE7-B4A8-0C2E9D7F6CA1}"/>
              </a:ext>
            </a:extLst>
          </p:cNvPr>
          <p:cNvSpPr txBox="1"/>
          <p:nvPr/>
        </p:nvSpPr>
        <p:spPr>
          <a:xfrm>
            <a:off x="1154421" y="5713910"/>
            <a:ext cx="2122180" cy="369332"/>
          </a:xfrm>
          <a:prstGeom prst="rect">
            <a:avLst/>
          </a:prstGeom>
          <a:solidFill>
            <a:schemeClr val="bg1"/>
          </a:solidFill>
        </p:spPr>
        <p:txBody>
          <a:bodyPr wrap="square" rtlCol="0">
            <a:spAutoFit/>
          </a:bodyPr>
          <a:lstStyle/>
          <a:p>
            <a:r>
              <a:rPr lang="en-IE" dirty="0"/>
              <a:t>Ejecta Pattern - Rays</a:t>
            </a:r>
          </a:p>
        </p:txBody>
      </p:sp>
      <p:sp>
        <p:nvSpPr>
          <p:cNvPr id="8" name="TextBox 7">
            <a:extLst>
              <a:ext uri="{FF2B5EF4-FFF2-40B4-BE49-F238E27FC236}">
                <a16:creationId xmlns:a16="http://schemas.microsoft.com/office/drawing/2014/main" id="{2D9456C2-3E1D-49C8-82B5-15108B64529E}"/>
              </a:ext>
            </a:extLst>
          </p:cNvPr>
          <p:cNvSpPr txBox="1"/>
          <p:nvPr/>
        </p:nvSpPr>
        <p:spPr>
          <a:xfrm>
            <a:off x="5153965" y="1151583"/>
            <a:ext cx="2004392" cy="369332"/>
          </a:xfrm>
          <a:prstGeom prst="rect">
            <a:avLst/>
          </a:prstGeom>
          <a:solidFill>
            <a:schemeClr val="bg1"/>
          </a:solidFill>
        </p:spPr>
        <p:txBody>
          <a:bodyPr wrap="square" rtlCol="0">
            <a:spAutoFit/>
          </a:bodyPr>
          <a:lstStyle/>
          <a:p>
            <a:r>
              <a:rPr lang="en-IE" dirty="0"/>
              <a:t>Central Peak Uplift</a:t>
            </a:r>
          </a:p>
        </p:txBody>
      </p:sp>
      <p:sp>
        <p:nvSpPr>
          <p:cNvPr id="10" name="TextBox 9">
            <a:extLst>
              <a:ext uri="{FF2B5EF4-FFF2-40B4-BE49-F238E27FC236}">
                <a16:creationId xmlns:a16="http://schemas.microsoft.com/office/drawing/2014/main" id="{75F519FD-4A86-40DF-A157-1B324D5DFC43}"/>
              </a:ext>
            </a:extLst>
          </p:cNvPr>
          <p:cNvSpPr txBox="1"/>
          <p:nvPr/>
        </p:nvSpPr>
        <p:spPr>
          <a:xfrm>
            <a:off x="5797625" y="3496160"/>
            <a:ext cx="717071" cy="369332"/>
          </a:xfrm>
          <a:prstGeom prst="rect">
            <a:avLst/>
          </a:prstGeom>
          <a:solidFill>
            <a:schemeClr val="bg1"/>
          </a:solidFill>
        </p:spPr>
        <p:txBody>
          <a:bodyPr wrap="square" rtlCol="0">
            <a:spAutoFit/>
          </a:bodyPr>
          <a:lstStyle/>
          <a:p>
            <a:pPr algn="ctr"/>
            <a:r>
              <a:rPr lang="en-IE" dirty="0"/>
              <a:t>Wall</a:t>
            </a:r>
          </a:p>
        </p:txBody>
      </p:sp>
      <p:cxnSp>
        <p:nvCxnSpPr>
          <p:cNvPr id="5" name="Straight Arrow Connector 4">
            <a:extLst>
              <a:ext uri="{FF2B5EF4-FFF2-40B4-BE49-F238E27FC236}">
                <a16:creationId xmlns:a16="http://schemas.microsoft.com/office/drawing/2014/main" id="{ADE9D4A0-0134-4001-B669-D974F29CF471}"/>
              </a:ext>
            </a:extLst>
          </p:cNvPr>
          <p:cNvCxnSpPr>
            <a:cxnSpLocks/>
          </p:cNvCxnSpPr>
          <p:nvPr/>
        </p:nvCxnSpPr>
        <p:spPr>
          <a:xfrm flipH="1" flipV="1">
            <a:off x="1352532" y="3113904"/>
            <a:ext cx="568680" cy="251631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B2AB1A-310E-4D63-AF83-A23B13F5A361}"/>
              </a:ext>
            </a:extLst>
          </p:cNvPr>
          <p:cNvCxnSpPr>
            <a:cxnSpLocks/>
          </p:cNvCxnSpPr>
          <p:nvPr/>
        </p:nvCxnSpPr>
        <p:spPr>
          <a:xfrm flipH="1">
            <a:off x="3657632" y="1568291"/>
            <a:ext cx="1496333" cy="169879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5467CC4-24FA-4953-A813-B61C6D91266F}"/>
              </a:ext>
            </a:extLst>
          </p:cNvPr>
          <p:cNvCxnSpPr>
            <a:cxnSpLocks/>
          </p:cNvCxnSpPr>
          <p:nvPr/>
        </p:nvCxnSpPr>
        <p:spPr>
          <a:xfrm flipH="1" flipV="1">
            <a:off x="4477285" y="3600595"/>
            <a:ext cx="1277610" cy="9178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D9C4FC5-2DAC-43FD-8171-B15A47701EC5}"/>
              </a:ext>
            </a:extLst>
          </p:cNvPr>
          <p:cNvSpPr txBox="1"/>
          <p:nvPr/>
        </p:nvSpPr>
        <p:spPr>
          <a:xfrm>
            <a:off x="2325794" y="1151583"/>
            <a:ext cx="824108" cy="369332"/>
          </a:xfrm>
          <a:prstGeom prst="rect">
            <a:avLst/>
          </a:prstGeom>
          <a:solidFill>
            <a:schemeClr val="bg1"/>
          </a:solidFill>
        </p:spPr>
        <p:txBody>
          <a:bodyPr wrap="square" rtlCol="0">
            <a:spAutoFit/>
          </a:bodyPr>
          <a:lstStyle/>
          <a:p>
            <a:r>
              <a:rPr lang="en-IE" dirty="0"/>
              <a:t>Ejecta</a:t>
            </a:r>
          </a:p>
        </p:txBody>
      </p:sp>
      <p:cxnSp>
        <p:nvCxnSpPr>
          <p:cNvPr id="18" name="Straight Arrow Connector 17">
            <a:extLst>
              <a:ext uri="{FF2B5EF4-FFF2-40B4-BE49-F238E27FC236}">
                <a16:creationId xmlns:a16="http://schemas.microsoft.com/office/drawing/2014/main" id="{E76AE771-829F-4B6E-B12D-B85CEBAFCD19}"/>
              </a:ext>
            </a:extLst>
          </p:cNvPr>
          <p:cNvCxnSpPr>
            <a:cxnSpLocks/>
          </p:cNvCxnSpPr>
          <p:nvPr/>
        </p:nvCxnSpPr>
        <p:spPr>
          <a:xfrm>
            <a:off x="2889593" y="1568291"/>
            <a:ext cx="298618" cy="82533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3F08AFBE-E591-470E-A535-49997D7AFF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20522"/>
            <a:ext cx="1754171" cy="550183"/>
          </a:xfrm>
          <a:prstGeom prst="rect">
            <a:avLst/>
          </a:prstGeom>
        </p:spPr>
      </p:pic>
    </p:spTree>
    <p:extLst>
      <p:ext uri="{BB962C8B-B14F-4D97-AF65-F5344CB8AC3E}">
        <p14:creationId xmlns:p14="http://schemas.microsoft.com/office/powerpoint/2010/main" val="118175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4" name="SL_MO_VID_crater">
            <a:hlinkClick r:id="" action="ppaction://media"/>
            <a:extLst>
              <a:ext uri="{FF2B5EF4-FFF2-40B4-BE49-F238E27FC236}">
                <a16:creationId xmlns:a16="http://schemas.microsoft.com/office/drawing/2014/main" id="{B7AFE140-D41C-4706-8F0B-07297DBB444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3383401"/>
            <a:ext cx="6574302" cy="3429000"/>
          </a:xfrm>
          <a:prstGeom prst="rect">
            <a:avLst/>
          </a:prstGeom>
        </p:spPr>
      </p:pic>
      <p:pic>
        <p:nvPicPr>
          <p:cNvPr id="7" name="SL_MO_VID_crater 2">
            <a:hlinkClick r:id="" action="ppaction://media"/>
            <a:extLst>
              <a:ext uri="{FF2B5EF4-FFF2-40B4-BE49-F238E27FC236}">
                <a16:creationId xmlns:a16="http://schemas.microsoft.com/office/drawing/2014/main" id="{A0AF3374-2DAE-4C75-A7E0-A62CE8A0D0A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0" y="11003"/>
            <a:ext cx="6096000" cy="3429000"/>
          </a:xfrm>
          <a:prstGeom prst="rect">
            <a:avLst/>
          </a:prstGeom>
        </p:spPr>
      </p:pic>
      <p:pic>
        <p:nvPicPr>
          <p:cNvPr id="8" name="SL_MO_VID_crater 3">
            <a:hlinkClick r:id="" action="ppaction://media"/>
            <a:extLst>
              <a:ext uri="{FF2B5EF4-FFF2-40B4-BE49-F238E27FC236}">
                <a16:creationId xmlns:a16="http://schemas.microsoft.com/office/drawing/2014/main" id="{E91BD827-BD6E-44BB-B9CD-EBF0D4741C9C}"/>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096000" y="3383401"/>
            <a:ext cx="6157506" cy="346359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4901E9C-4237-409D-A912-D398220AC32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37829" y="-20522"/>
            <a:ext cx="1754171" cy="550183"/>
          </a:xfrm>
          <a:prstGeom prst="rect">
            <a:avLst/>
          </a:prstGeom>
        </p:spPr>
      </p:pic>
      <p:sp>
        <p:nvSpPr>
          <p:cNvPr id="10" name="TextBox 9">
            <a:extLst>
              <a:ext uri="{FF2B5EF4-FFF2-40B4-BE49-F238E27FC236}">
                <a16:creationId xmlns:a16="http://schemas.microsoft.com/office/drawing/2014/main" id="{2C2180E5-D24A-4A5D-AC81-4335B4EB1120}"/>
              </a:ext>
            </a:extLst>
          </p:cNvPr>
          <p:cNvSpPr txBox="1"/>
          <p:nvPr/>
        </p:nvSpPr>
        <p:spPr>
          <a:xfrm>
            <a:off x="6790279" y="1233256"/>
            <a:ext cx="4768947" cy="769441"/>
          </a:xfrm>
          <a:prstGeom prst="rect">
            <a:avLst/>
          </a:prstGeom>
          <a:noFill/>
        </p:spPr>
        <p:txBody>
          <a:bodyPr wrap="square" rtlCol="0">
            <a:spAutoFit/>
          </a:bodyPr>
          <a:lstStyle/>
          <a:p>
            <a:pPr algn="ctr"/>
            <a:r>
              <a:rPr lang="en-IE" sz="4400" dirty="0">
                <a:solidFill>
                  <a:schemeClr val="bg1"/>
                </a:solidFill>
              </a:rPr>
              <a:t>Class Investigation</a:t>
            </a:r>
          </a:p>
        </p:txBody>
      </p:sp>
    </p:spTree>
    <p:extLst>
      <p:ext uri="{BB962C8B-B14F-4D97-AF65-F5344CB8AC3E}">
        <p14:creationId xmlns:p14="http://schemas.microsoft.com/office/powerpoint/2010/main" val="20846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 fill="hold"/>
                                        <p:tgtEl>
                                          <p:spTgt spid="4"/>
                                        </p:tgtEl>
                                      </p:cBhvr>
                                    </p:cmd>
                                  </p:childTnLst>
                                </p:cTn>
                              </p:par>
                              <p:par>
                                <p:cTn id="7" presetID="1" presetClass="mediacall" presetSubtype="0" fill="hold" nodeType="withEffect">
                                  <p:stCondLst>
                                    <p:cond delay="0"/>
                                  </p:stCondLst>
                                  <p:childTnLst>
                                    <p:cmd type="call" cmd="playFrom(0.0)">
                                      <p:cBhvr>
                                        <p:cTn id="8" dur="10249" fill="hold"/>
                                        <p:tgtEl>
                                          <p:spTgt spid="7"/>
                                        </p:tgtEl>
                                      </p:cBhvr>
                                    </p:cmd>
                                  </p:childTnLst>
                                </p:cTn>
                              </p:par>
                              <p:par>
                                <p:cTn id="9" presetID="1" presetClass="mediacall" presetSubtype="0" fill="hold" nodeType="withEffect">
                                  <p:stCondLst>
                                    <p:cond delay="0"/>
                                  </p:stCondLst>
                                  <p:childTnLst>
                                    <p:cmd type="call" cmd="playFrom(0.0)">
                                      <p:cBhvr>
                                        <p:cTn id="10" dur="102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9C30-9DED-4C3A-AA6D-D6F910C6529B}"/>
              </a:ext>
            </a:extLst>
          </p:cNvPr>
          <p:cNvSpPr>
            <a:spLocks noGrp="1"/>
          </p:cNvSpPr>
          <p:nvPr>
            <p:ph type="ctrTitle"/>
          </p:nvPr>
        </p:nvSpPr>
        <p:spPr>
          <a:xfrm>
            <a:off x="-148781" y="1994465"/>
            <a:ext cx="9144000" cy="1114633"/>
          </a:xfrm>
        </p:spPr>
        <p:txBody>
          <a:bodyPr>
            <a:normAutofit fontScale="90000"/>
          </a:bodyPr>
          <a:lstStyle/>
          <a:p>
            <a:r>
              <a:rPr lang="en-IE" dirty="0">
                <a:solidFill>
                  <a:schemeClr val="bg1"/>
                </a:solidFill>
              </a:rPr>
              <a:t>Getting to the bottom of craters?</a:t>
            </a:r>
          </a:p>
        </p:txBody>
      </p:sp>
      <p:sp>
        <p:nvSpPr>
          <p:cNvPr id="3" name="Subtitle 2">
            <a:extLst>
              <a:ext uri="{FF2B5EF4-FFF2-40B4-BE49-F238E27FC236}">
                <a16:creationId xmlns:a16="http://schemas.microsoft.com/office/drawing/2014/main" id="{D65EF31E-7EC3-407C-A2EE-A9C90E0071E8}"/>
              </a:ext>
            </a:extLst>
          </p:cNvPr>
          <p:cNvSpPr>
            <a:spLocks noGrp="1"/>
          </p:cNvSpPr>
          <p:nvPr>
            <p:ph type="subTitle" idx="1"/>
          </p:nvPr>
        </p:nvSpPr>
        <p:spPr>
          <a:xfrm>
            <a:off x="-148781" y="3562092"/>
            <a:ext cx="9144000" cy="1655762"/>
          </a:xfrm>
        </p:spPr>
        <p:txBody>
          <a:bodyPr>
            <a:normAutofit lnSpcReduction="10000"/>
          </a:bodyPr>
          <a:lstStyle/>
          <a:p>
            <a:pPr marL="342900" indent="-342900">
              <a:buFont typeface="Arial" panose="020B0604020202020204" pitchFamily="34" charset="0"/>
              <a:buChar char="•"/>
            </a:pPr>
            <a:r>
              <a:rPr lang="en-IE" dirty="0">
                <a:solidFill>
                  <a:schemeClr val="bg1"/>
                </a:solidFill>
              </a:rPr>
              <a:t>What shape are craters?</a:t>
            </a:r>
          </a:p>
          <a:p>
            <a:pPr marL="342900" indent="-342900">
              <a:buFont typeface="Arial" panose="020B0604020202020204" pitchFamily="34" charset="0"/>
              <a:buChar char="•"/>
            </a:pPr>
            <a:r>
              <a:rPr lang="en-IE" dirty="0">
                <a:solidFill>
                  <a:schemeClr val="bg1"/>
                </a:solidFill>
              </a:rPr>
              <a:t>Does the size of an object effect crater size?</a:t>
            </a:r>
          </a:p>
          <a:p>
            <a:pPr marL="342900" indent="-342900">
              <a:buFont typeface="Arial" panose="020B0604020202020204" pitchFamily="34" charset="0"/>
              <a:buChar char="•"/>
            </a:pPr>
            <a:r>
              <a:rPr lang="en-IE" dirty="0">
                <a:solidFill>
                  <a:schemeClr val="bg1"/>
                </a:solidFill>
              </a:rPr>
              <a:t>Does the speed of an object effect crater size and shape?</a:t>
            </a:r>
          </a:p>
          <a:p>
            <a:pPr marL="342900" indent="-342900">
              <a:buFont typeface="Arial" panose="020B0604020202020204" pitchFamily="34" charset="0"/>
              <a:buChar char="•"/>
            </a:pPr>
            <a:r>
              <a:rPr lang="en-IE" dirty="0">
                <a:solidFill>
                  <a:schemeClr val="bg1"/>
                </a:solidFill>
              </a:rPr>
              <a:t>Does the angle of an object effect crater shape?</a:t>
            </a:r>
          </a:p>
        </p:txBody>
      </p:sp>
      <p:pic>
        <p:nvPicPr>
          <p:cNvPr id="4" name="Picture 3" descr="A picture containing drawing&#10;&#10;Description automatically generated">
            <a:extLst>
              <a:ext uri="{FF2B5EF4-FFF2-40B4-BE49-F238E27FC236}">
                <a16:creationId xmlns:a16="http://schemas.microsoft.com/office/drawing/2014/main" id="{53A5A902-E6F9-40E2-80BD-3396D69F7E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5" name="TextBox 4">
            <a:extLst>
              <a:ext uri="{FF2B5EF4-FFF2-40B4-BE49-F238E27FC236}">
                <a16:creationId xmlns:a16="http://schemas.microsoft.com/office/drawing/2014/main" id="{857B31CC-6FA0-4DD0-B22B-3BD7F4236704}"/>
              </a:ext>
            </a:extLst>
          </p:cNvPr>
          <p:cNvSpPr txBox="1"/>
          <p:nvPr/>
        </p:nvSpPr>
        <p:spPr>
          <a:xfrm>
            <a:off x="252110" y="275091"/>
            <a:ext cx="3592302" cy="646331"/>
          </a:xfrm>
          <a:prstGeom prst="rect">
            <a:avLst/>
          </a:prstGeom>
          <a:noFill/>
        </p:spPr>
        <p:txBody>
          <a:bodyPr wrap="square" rtlCol="0">
            <a:spAutoFit/>
          </a:bodyPr>
          <a:lstStyle/>
          <a:p>
            <a:r>
              <a:rPr lang="en-IE" sz="3600" dirty="0">
                <a:solidFill>
                  <a:srgbClr val="2CB671"/>
                </a:solidFill>
              </a:rPr>
              <a:t>Class Investigation</a:t>
            </a:r>
          </a:p>
        </p:txBody>
      </p:sp>
      <p:pic>
        <p:nvPicPr>
          <p:cNvPr id="6" name="moon crater activity">
            <a:hlinkClick r:id="" action="ppaction://media"/>
            <a:extLst>
              <a:ext uri="{FF2B5EF4-FFF2-40B4-BE49-F238E27FC236}">
                <a16:creationId xmlns:a16="http://schemas.microsoft.com/office/drawing/2014/main" id="{35BC78E2-E283-4828-980B-B8AD17D21D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219" y="1303333"/>
            <a:ext cx="2533477" cy="4517517"/>
          </a:xfrm>
          <a:prstGeom prst="rect">
            <a:avLst/>
          </a:prstGeom>
        </p:spPr>
      </p:pic>
    </p:spTree>
    <p:extLst>
      <p:ext uri="{BB962C8B-B14F-4D97-AF65-F5344CB8AC3E}">
        <p14:creationId xmlns:p14="http://schemas.microsoft.com/office/powerpoint/2010/main" val="25168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13" name="Picture 12" descr="Graphical user interface, text&#10;&#10;Description automatically generated">
            <a:extLst>
              <a:ext uri="{FF2B5EF4-FFF2-40B4-BE49-F238E27FC236}">
                <a16:creationId xmlns:a16="http://schemas.microsoft.com/office/drawing/2014/main" id="{F7EE825B-0C80-4B30-AA6D-1DC259615A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94" y="0"/>
            <a:ext cx="4772851" cy="6858000"/>
          </a:xfrm>
          <a:prstGeom prst="rect">
            <a:avLst/>
          </a:prstGeom>
        </p:spPr>
      </p:pic>
      <p:sp>
        <p:nvSpPr>
          <p:cNvPr id="17" name="TextBox 16">
            <a:extLst>
              <a:ext uri="{FF2B5EF4-FFF2-40B4-BE49-F238E27FC236}">
                <a16:creationId xmlns:a16="http://schemas.microsoft.com/office/drawing/2014/main" id="{B9B0922D-9755-4B7C-8011-682A600938B6}"/>
              </a:ext>
            </a:extLst>
          </p:cNvPr>
          <p:cNvSpPr txBox="1"/>
          <p:nvPr/>
        </p:nvSpPr>
        <p:spPr>
          <a:xfrm>
            <a:off x="10249183" y="6346405"/>
            <a:ext cx="1633979" cy="369332"/>
          </a:xfrm>
          <a:prstGeom prst="rect">
            <a:avLst/>
          </a:prstGeom>
          <a:noFill/>
        </p:spPr>
        <p:txBody>
          <a:bodyPr wrap="square" rtlCol="0">
            <a:spAutoFit/>
          </a:bodyPr>
          <a:lstStyle/>
          <a:p>
            <a:r>
              <a:rPr lang="en-IE" dirty="0">
                <a:solidFill>
                  <a:srgbClr val="2CB671"/>
                </a:solidFill>
              </a:rPr>
              <a:t>www.esero.ie</a:t>
            </a:r>
          </a:p>
        </p:txBody>
      </p:sp>
      <p:pic>
        <p:nvPicPr>
          <p:cNvPr id="20" name="Picture 19" descr="A picture containing drawing&#10;&#10;Description automatically generated">
            <a:extLst>
              <a:ext uri="{FF2B5EF4-FFF2-40B4-BE49-F238E27FC236}">
                <a16:creationId xmlns:a16="http://schemas.microsoft.com/office/drawing/2014/main" id="{020FB102-0C65-47E1-983D-2F12B0AF37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3" name="Picture 2" descr="Graphical user interface, application, Word&#10;&#10;Description automatically generated with medium confidence">
            <a:extLst>
              <a:ext uri="{FF2B5EF4-FFF2-40B4-BE49-F238E27FC236}">
                <a16:creationId xmlns:a16="http://schemas.microsoft.com/office/drawing/2014/main" id="{0809FD18-4962-4FCB-A896-5146088D96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35630" y="0"/>
            <a:ext cx="4545029" cy="7078124"/>
          </a:xfrm>
          <a:prstGeom prst="rect">
            <a:avLst/>
          </a:prstGeom>
        </p:spPr>
      </p:pic>
    </p:spTree>
    <p:extLst>
      <p:ext uri="{BB962C8B-B14F-4D97-AF65-F5344CB8AC3E}">
        <p14:creationId xmlns:p14="http://schemas.microsoft.com/office/powerpoint/2010/main" val="1550658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500F2C7A445743B6F4509C35C48FDB" ma:contentTypeVersion="12" ma:contentTypeDescription="Create a new document." ma:contentTypeScope="" ma:versionID="c46308fe3a472348d776a4c7820dd8bc">
  <xsd:schema xmlns:xsd="http://www.w3.org/2001/XMLSchema" xmlns:xs="http://www.w3.org/2001/XMLSchema" xmlns:p="http://schemas.microsoft.com/office/2006/metadata/properties" xmlns:ns2="47d047b5-154b-4cd1-92b2-0028b5e88443" xmlns:ns3="46039c8f-c30a-4b3f-b3be-3e8b2479038f" targetNamespace="http://schemas.microsoft.com/office/2006/metadata/properties" ma:root="true" ma:fieldsID="6fdb19b45f09a7cd727e6a1eb304e207" ns2:_="" ns3:_="">
    <xsd:import namespace="47d047b5-154b-4cd1-92b2-0028b5e88443"/>
    <xsd:import namespace="46039c8f-c30a-4b3f-b3be-3e8b247903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047b5-154b-4cd1-92b2-0028b5e884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039c8f-c30a-4b3f-b3be-3e8b2479038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487667-0BD3-49D5-9082-CC43D842F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d047b5-154b-4cd1-92b2-0028b5e88443"/>
    <ds:schemaRef ds:uri="46039c8f-c30a-4b3f-b3be-3e8b24790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AAAAEC-D172-4681-8B47-0232415FBB03}">
  <ds:schemaRefs>
    <ds:schemaRef ds:uri="47d047b5-154b-4cd1-92b2-0028b5e88443"/>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6039c8f-c30a-4b3f-b3be-3e8b2479038f"/>
    <ds:schemaRef ds:uri="http://www.w3.org/XML/1998/namespace"/>
    <ds:schemaRef ds:uri="http://purl.org/dc/dcmitype/"/>
  </ds:schemaRefs>
</ds:datastoreItem>
</file>

<file path=customXml/itemProps3.xml><?xml version="1.0" encoding="utf-8"?>
<ds:datastoreItem xmlns:ds="http://schemas.openxmlformats.org/officeDocument/2006/customXml" ds:itemID="{0E982239-261A-4A39-B52E-2FE3C75FC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25341</TotalTime>
  <Words>2021</Words>
  <Application>Microsoft Office PowerPoint</Application>
  <PresentationFormat>Widescreen</PresentationFormat>
  <Paragraphs>167</Paragraphs>
  <Slides>32</Slides>
  <Notes>29</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Replica-Bold</vt:lpstr>
      <vt:lpstr>Replica-Mono</vt:lpstr>
      <vt:lpstr>Source Sans Pro</vt:lpstr>
      <vt:lpstr>Source Serif Pro</vt:lpstr>
      <vt:lpstr>Office Theme</vt:lpstr>
      <vt:lpstr>Moon Topography</vt:lpstr>
      <vt:lpstr>PowerPoint Presentation</vt:lpstr>
      <vt:lpstr>PowerPoint Presentation</vt:lpstr>
      <vt:lpstr>Craters</vt:lpstr>
      <vt:lpstr>PowerPoint Presentation</vt:lpstr>
      <vt:lpstr>PowerPoint Presentation</vt:lpstr>
      <vt:lpstr>PowerPoint Presentation</vt:lpstr>
      <vt:lpstr>Getting to the bottom of craters?</vt:lpstr>
      <vt:lpstr>PowerPoint Presentation</vt:lpstr>
      <vt:lpstr>PowerPoint Presentation</vt:lpstr>
      <vt:lpstr>PowerPoint Presentation</vt:lpstr>
      <vt:lpstr>PowerPoint Presentation</vt:lpstr>
      <vt:lpstr>PowerPoint Presentation</vt:lpstr>
      <vt:lpstr>PowerPoint Presentation</vt:lpstr>
      <vt:lpstr>Missions to the Moon</vt:lpstr>
      <vt:lpstr>PowerPoint Presentation</vt:lpstr>
      <vt:lpstr>PowerPoint Presentation</vt:lpstr>
      <vt:lpstr>PowerPoint Presentation</vt:lpstr>
      <vt:lpstr>PowerPoint Presentation</vt:lpstr>
      <vt:lpstr>Could We Live On The Moon? Why might we want to create a moon camp? What would we need to bring? What would we need to help us survive? What challenges might we 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clancy</dc:creator>
  <cp:lastModifiedBy>Aine Flood</cp:lastModifiedBy>
  <cp:revision>201</cp:revision>
  <dcterms:created xsi:type="dcterms:W3CDTF">2020-06-17T11:20:26Z</dcterms:created>
  <dcterms:modified xsi:type="dcterms:W3CDTF">2021-06-03T13:46:58Z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0x010100B3500F2C7A445743B6F4509C35C48FDB</vt:lpwstr>
  </property>
</Properties>
</file>