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67" r:id="rId6"/>
    <p:sldId id="374" r:id="rId7"/>
    <p:sldId id="257" r:id="rId8"/>
    <p:sldId id="413" r:id="rId9"/>
    <p:sldId id="266" r:id="rId10"/>
    <p:sldId id="391" r:id="rId11"/>
    <p:sldId id="386" r:id="rId12"/>
    <p:sldId id="409" r:id="rId13"/>
    <p:sldId id="405" r:id="rId14"/>
    <p:sldId id="263" r:id="rId15"/>
    <p:sldId id="258" r:id="rId16"/>
    <p:sldId id="393" r:id="rId17"/>
    <p:sldId id="414" r:id="rId18"/>
    <p:sldId id="394" r:id="rId19"/>
    <p:sldId id="410" r:id="rId20"/>
    <p:sldId id="408" r:id="rId21"/>
    <p:sldId id="411" r:id="rId22"/>
    <p:sldId id="406" r:id="rId23"/>
    <p:sldId id="271" r:id="rId24"/>
    <p:sldId id="404" r:id="rId25"/>
    <p:sldId id="40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clancy" initials="ac" lastIdx="1" clrIdx="0">
    <p:extLst>
      <p:ext uri="{19B8F6BF-5375-455C-9EA6-DF929625EA0E}">
        <p15:presenceInfo xmlns:p15="http://schemas.microsoft.com/office/powerpoint/2012/main" userId="2da15e3c588db9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B671"/>
    <a:srgbClr val="0DB14B"/>
    <a:srgbClr val="F4540C"/>
    <a:srgbClr val="09B0EF"/>
    <a:srgbClr val="DF19AB"/>
    <a:srgbClr val="003B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59" autoAdjust="0"/>
    <p:restoredTop sz="83614" autoAdjust="0"/>
  </p:normalViewPr>
  <p:slideViewPr>
    <p:cSldViewPr snapToGrid="0">
      <p:cViewPr varScale="1">
        <p:scale>
          <a:sx n="57" d="100"/>
          <a:sy n="57" d="100"/>
        </p:scale>
        <p:origin x="1290" y="78"/>
      </p:cViewPr>
      <p:guideLst>
        <p:guide orient="horz" pos="2160"/>
        <p:guide pos="3840"/>
      </p:guideLst>
    </p:cSldViewPr>
  </p:slideViewPr>
  <p:notesTextViewPr>
    <p:cViewPr>
      <p:scale>
        <a:sx n="1" d="1"/>
        <a:sy n="1" d="1"/>
      </p:scale>
      <p:origin x="0" y="-252"/>
    </p:cViewPr>
  </p:notesTextViewPr>
  <p:sorterViewPr>
    <p:cViewPr>
      <p:scale>
        <a:sx n="100" d="100"/>
        <a:sy n="100" d="100"/>
      </p:scale>
      <p:origin x="0" y="-7914"/>
    </p:cViewPr>
  </p:sorterViewPr>
  <p:notesViewPr>
    <p:cSldViewPr snapToGrid="0" showGuides="1">
      <p:cViewPr varScale="1">
        <p:scale>
          <a:sx n="82" d="100"/>
          <a:sy n="82" d="100"/>
        </p:scale>
        <p:origin x="315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27E1C-69CA-40FF-815B-E24E8AE42C0A}" type="datetimeFigureOut">
              <a:rPr lang="en-IE" smtClean="0"/>
              <a:t>03/06/2021</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141B1-0077-439D-BED2-C56A7A9BC32A}" type="slidenum">
              <a:rPr lang="en-IE" smtClean="0"/>
              <a:t>‹#›</a:t>
            </a:fld>
            <a:endParaRPr lang="en-IE"/>
          </a:p>
        </p:txBody>
      </p:sp>
    </p:spTree>
    <p:extLst>
      <p:ext uri="{BB962C8B-B14F-4D97-AF65-F5344CB8AC3E}">
        <p14:creationId xmlns:p14="http://schemas.microsoft.com/office/powerpoint/2010/main" val="4024256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Luna_3"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en.wikipedia.org/wiki/Basalt"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fi.ie/engagement/discover-primary-science-and-math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sero.i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 a result of this session, you will have a good understanding of the above lunar subject areas, will know how to incorporate them into your teaching of the SESE curriculum and have an array of interactive activities and inquiry led investigations to apply to the learning objective. There are also links to a number of focused online resources that will assist in your teaching of this subject area.</a:t>
            </a:r>
          </a:p>
        </p:txBody>
      </p:sp>
      <p:sp>
        <p:nvSpPr>
          <p:cNvPr id="4" name="Slide Number Placeholder 3"/>
          <p:cNvSpPr>
            <a:spLocks noGrp="1"/>
          </p:cNvSpPr>
          <p:nvPr>
            <p:ph type="sldNum" sz="quarter" idx="5"/>
          </p:nvPr>
        </p:nvSpPr>
        <p:spPr/>
        <p:txBody>
          <a:bodyPr/>
          <a:lstStyle/>
          <a:p>
            <a:fld id="{2B3141B1-0077-439D-BED2-C56A7A9BC32A}" type="slidenum">
              <a:rPr lang="en-IE" smtClean="0"/>
              <a:t>2</a:t>
            </a:fld>
            <a:endParaRPr lang="en-IE"/>
          </a:p>
        </p:txBody>
      </p:sp>
    </p:spTree>
    <p:extLst>
      <p:ext uri="{BB962C8B-B14F-4D97-AF65-F5344CB8AC3E}">
        <p14:creationId xmlns:p14="http://schemas.microsoft.com/office/powerpoint/2010/main" val="244719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image shows how the moon looks to us from the Earth. The image was taken straight from the internet, but isn’t correct. Seeing the error helps us to explain what the phases should actually look like. The light on the surface of the moon from New Moon up to Waxing Crescent, First Quarter is increasing from left to right, The Waxing Gibbous should follow this pattern and ¾ of the moon should be lit on the right hand side with a sliver of dark on the left – the exact opposite of what is pictured here. Waxing = become larger. Waning = become smaller</a:t>
            </a:r>
          </a:p>
        </p:txBody>
      </p:sp>
      <p:sp>
        <p:nvSpPr>
          <p:cNvPr id="4" name="Slide Number Placeholder 3"/>
          <p:cNvSpPr>
            <a:spLocks noGrp="1"/>
          </p:cNvSpPr>
          <p:nvPr>
            <p:ph type="sldNum" sz="quarter" idx="5"/>
          </p:nvPr>
        </p:nvSpPr>
        <p:spPr/>
        <p:txBody>
          <a:bodyPr/>
          <a:lstStyle/>
          <a:p>
            <a:fld id="{2B3141B1-0077-439D-BED2-C56A7A9BC32A}" type="slidenum">
              <a:rPr lang="en-IE" smtClean="0"/>
              <a:t>12</a:t>
            </a:fld>
            <a:endParaRPr lang="en-IE"/>
          </a:p>
        </p:txBody>
      </p:sp>
    </p:spTree>
    <p:extLst>
      <p:ext uri="{BB962C8B-B14F-4D97-AF65-F5344CB8AC3E}">
        <p14:creationId xmlns:p14="http://schemas.microsoft.com/office/powerpoint/2010/main" val="4202741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B3141B1-0077-439D-BED2-C56A7A9BC32A}" type="slidenum">
              <a:rPr lang="en-IE" smtClean="0"/>
              <a:t>13</a:t>
            </a:fld>
            <a:endParaRPr lang="en-IE"/>
          </a:p>
        </p:txBody>
      </p:sp>
    </p:spTree>
    <p:extLst>
      <p:ext uri="{BB962C8B-B14F-4D97-AF65-F5344CB8AC3E}">
        <p14:creationId xmlns:p14="http://schemas.microsoft.com/office/powerpoint/2010/main" val="564326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https://www.jpl.nasa.gov/edu/images/activities/moonphases.gif</a:t>
            </a:r>
          </a:p>
          <a:p>
            <a:r>
              <a:rPr lang="en-IE" dirty="0"/>
              <a:t>Ask the children to predict where the light is coming from/position of the sun in this video. How do they know?</a:t>
            </a:r>
          </a:p>
        </p:txBody>
      </p:sp>
      <p:sp>
        <p:nvSpPr>
          <p:cNvPr id="4" name="Slide Number Placeholder 3"/>
          <p:cNvSpPr>
            <a:spLocks noGrp="1"/>
          </p:cNvSpPr>
          <p:nvPr>
            <p:ph type="sldNum" sz="quarter" idx="5"/>
          </p:nvPr>
        </p:nvSpPr>
        <p:spPr/>
        <p:txBody>
          <a:bodyPr/>
          <a:lstStyle/>
          <a:p>
            <a:fld id="{2B3141B1-0077-439D-BED2-C56A7A9BC32A}" type="slidenum">
              <a:rPr lang="en-IE" smtClean="0"/>
              <a:t>14</a:t>
            </a:fld>
            <a:endParaRPr lang="en-IE"/>
          </a:p>
        </p:txBody>
      </p:sp>
    </p:spTree>
    <p:extLst>
      <p:ext uri="{BB962C8B-B14F-4D97-AF65-F5344CB8AC3E}">
        <p14:creationId xmlns:p14="http://schemas.microsoft.com/office/powerpoint/2010/main" val="10670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Using the lamp/ball activity, can the children replicate and name the moons in the picture? Perhaps using a torch and an orange on a stick?</a:t>
            </a:r>
          </a:p>
        </p:txBody>
      </p:sp>
      <p:sp>
        <p:nvSpPr>
          <p:cNvPr id="4" name="Slide Number Placeholder 3"/>
          <p:cNvSpPr>
            <a:spLocks noGrp="1"/>
          </p:cNvSpPr>
          <p:nvPr>
            <p:ph type="sldNum" sz="quarter" idx="5"/>
          </p:nvPr>
        </p:nvSpPr>
        <p:spPr/>
        <p:txBody>
          <a:bodyPr/>
          <a:lstStyle/>
          <a:p>
            <a:fld id="{2B3141B1-0077-439D-BED2-C56A7A9BC32A}" type="slidenum">
              <a:rPr lang="en-IE" smtClean="0"/>
              <a:t>15</a:t>
            </a:fld>
            <a:endParaRPr lang="en-IE"/>
          </a:p>
        </p:txBody>
      </p:sp>
    </p:spTree>
    <p:extLst>
      <p:ext uri="{BB962C8B-B14F-4D97-AF65-F5344CB8AC3E}">
        <p14:creationId xmlns:p14="http://schemas.microsoft.com/office/powerpoint/2010/main" val="3167475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Worksheet options. There are three worksheets for the active investigation with the top left image being replaced with the other images you see here according to your preferred method.</a:t>
            </a:r>
          </a:p>
        </p:txBody>
      </p:sp>
      <p:sp>
        <p:nvSpPr>
          <p:cNvPr id="4" name="Slide Number Placeholder 3"/>
          <p:cNvSpPr>
            <a:spLocks noGrp="1"/>
          </p:cNvSpPr>
          <p:nvPr>
            <p:ph type="sldNum" sz="quarter" idx="5"/>
          </p:nvPr>
        </p:nvSpPr>
        <p:spPr/>
        <p:txBody>
          <a:bodyPr/>
          <a:lstStyle/>
          <a:p>
            <a:fld id="{2B3141B1-0077-439D-BED2-C56A7A9BC32A}" type="slidenum">
              <a:rPr lang="en-IE" smtClean="0"/>
              <a:t>16</a:t>
            </a:fld>
            <a:endParaRPr lang="en-IE"/>
          </a:p>
        </p:txBody>
      </p:sp>
    </p:spTree>
    <p:extLst>
      <p:ext uri="{BB962C8B-B14F-4D97-AF65-F5344CB8AC3E}">
        <p14:creationId xmlns:p14="http://schemas.microsoft.com/office/powerpoint/2010/main" val="736887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Differentiated alternative worksheets for lunar phases.</a:t>
            </a:r>
          </a:p>
        </p:txBody>
      </p:sp>
      <p:sp>
        <p:nvSpPr>
          <p:cNvPr id="4" name="Slide Number Placeholder 3"/>
          <p:cNvSpPr>
            <a:spLocks noGrp="1"/>
          </p:cNvSpPr>
          <p:nvPr>
            <p:ph type="sldNum" sz="quarter" idx="5"/>
          </p:nvPr>
        </p:nvSpPr>
        <p:spPr/>
        <p:txBody>
          <a:bodyPr/>
          <a:lstStyle/>
          <a:p>
            <a:fld id="{2B3141B1-0077-439D-BED2-C56A7A9BC32A}" type="slidenum">
              <a:rPr lang="en-IE" smtClean="0"/>
              <a:t>17</a:t>
            </a:fld>
            <a:endParaRPr lang="en-IE"/>
          </a:p>
        </p:txBody>
      </p:sp>
    </p:spTree>
    <p:extLst>
      <p:ext uri="{BB962C8B-B14F-4D97-AF65-F5344CB8AC3E}">
        <p14:creationId xmlns:p14="http://schemas.microsoft.com/office/powerpoint/2010/main" val="1478939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Asking the children to observe the moon every night for a month and draw its appearance, helps to reinforce their learning.</a:t>
            </a:r>
          </a:p>
        </p:txBody>
      </p:sp>
      <p:sp>
        <p:nvSpPr>
          <p:cNvPr id="4" name="Slide Number Placeholder 3"/>
          <p:cNvSpPr>
            <a:spLocks noGrp="1"/>
          </p:cNvSpPr>
          <p:nvPr>
            <p:ph type="sldNum" sz="quarter" idx="5"/>
          </p:nvPr>
        </p:nvSpPr>
        <p:spPr/>
        <p:txBody>
          <a:bodyPr/>
          <a:lstStyle/>
          <a:p>
            <a:fld id="{2B3141B1-0077-439D-BED2-C56A7A9BC32A}" type="slidenum">
              <a:rPr lang="en-IE" smtClean="0"/>
              <a:t>18</a:t>
            </a:fld>
            <a:endParaRPr lang="en-IE"/>
          </a:p>
        </p:txBody>
      </p:sp>
    </p:spTree>
    <p:extLst>
      <p:ext uri="{BB962C8B-B14F-4D97-AF65-F5344CB8AC3E}">
        <p14:creationId xmlns:p14="http://schemas.microsoft.com/office/powerpoint/2010/main" val="2826435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Does the moon spin or does it remain fixed on its axis as it orbits the Earth?</a:t>
            </a:r>
          </a:p>
        </p:txBody>
      </p:sp>
      <p:sp>
        <p:nvSpPr>
          <p:cNvPr id="4" name="Slide Number Placeholder 3"/>
          <p:cNvSpPr>
            <a:spLocks noGrp="1"/>
          </p:cNvSpPr>
          <p:nvPr>
            <p:ph type="sldNum" sz="quarter" idx="5"/>
          </p:nvPr>
        </p:nvSpPr>
        <p:spPr/>
        <p:txBody>
          <a:bodyPr/>
          <a:lstStyle/>
          <a:p>
            <a:fld id="{2B3141B1-0077-439D-BED2-C56A7A9BC32A}" type="slidenum">
              <a:rPr lang="en-IE" smtClean="0"/>
              <a:t>19</a:t>
            </a:fld>
            <a:endParaRPr lang="en-IE"/>
          </a:p>
        </p:txBody>
      </p:sp>
    </p:spTree>
    <p:extLst>
      <p:ext uri="{BB962C8B-B14F-4D97-AF65-F5344CB8AC3E}">
        <p14:creationId xmlns:p14="http://schemas.microsoft.com/office/powerpoint/2010/main" val="3042548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 only see one side of the moon from Earth – the Near Side. From our lunar phases activity, we know there is actually no Dark Side of the moon as all faces are lit at some stage during the month even if we can’t see that from Earth.  Dark really means unknown. The correct name for the opposite side of the moon to us is the Far Side and it was first observed in 1959 </a:t>
            </a:r>
            <a:r>
              <a:rPr lang="en-US" b="0" i="0" dirty="0">
                <a:solidFill>
                  <a:srgbClr val="202122"/>
                </a:solidFill>
                <a:effectLst/>
                <a:latin typeface="Arial" panose="020B0604020202020204" pitchFamily="34" charset="0"/>
              </a:rPr>
              <a:t>when it was photographed by the Soviet </a:t>
            </a:r>
            <a:r>
              <a:rPr lang="en-US" b="0" i="0" u="none" strike="noStrike" dirty="0">
                <a:solidFill>
                  <a:srgbClr val="0645AD"/>
                </a:solidFill>
                <a:effectLst/>
                <a:latin typeface="Arial" panose="020B0604020202020204" pitchFamily="34" charset="0"/>
                <a:hlinkClick r:id="rId3" tooltip="Luna 3"/>
              </a:rPr>
              <a:t>Luna 3</a:t>
            </a:r>
            <a:r>
              <a:rPr lang="en-US" b="0" i="0" dirty="0">
                <a:solidFill>
                  <a:srgbClr val="202122"/>
                </a:solidFill>
                <a:effectLst/>
                <a:latin typeface="Arial" panose="020B0604020202020204" pitchFamily="34" charset="0"/>
              </a:rPr>
              <a:t> space probe. The Near and Far side look markedly different with more maria on the Near and more craters on the Far. One commonly accepted explanation for this difference is related to a higher concentration of heat-producing elements on the near-side hemisphere while other factors, such as surface elevation and crustal thickness, could also affect where </a:t>
            </a:r>
            <a:r>
              <a:rPr lang="en-US" b="0" i="0" u="none" strike="noStrike" dirty="0">
                <a:solidFill>
                  <a:srgbClr val="0645AD"/>
                </a:solidFill>
                <a:effectLst/>
                <a:latin typeface="Arial" panose="020B0604020202020204" pitchFamily="34" charset="0"/>
                <a:hlinkClick r:id="rId4"/>
              </a:rPr>
              <a:t>basalts</a:t>
            </a:r>
            <a:r>
              <a:rPr lang="en-US" b="0" i="0" dirty="0">
                <a:solidFill>
                  <a:srgbClr val="202122"/>
                </a:solidFill>
                <a:effectLst/>
                <a:latin typeface="Arial" panose="020B0604020202020204" pitchFamily="34" charset="0"/>
              </a:rPr>
              <a:t> erupt,</a:t>
            </a:r>
            <a:endParaRPr lang="en-IE" dirty="0"/>
          </a:p>
        </p:txBody>
      </p:sp>
      <p:sp>
        <p:nvSpPr>
          <p:cNvPr id="4" name="Slide Number Placeholder 3"/>
          <p:cNvSpPr>
            <a:spLocks noGrp="1"/>
          </p:cNvSpPr>
          <p:nvPr>
            <p:ph type="sldNum" sz="quarter" idx="5"/>
          </p:nvPr>
        </p:nvSpPr>
        <p:spPr/>
        <p:txBody>
          <a:bodyPr/>
          <a:lstStyle/>
          <a:p>
            <a:fld id="{2B3141B1-0077-439D-BED2-C56A7A9BC32A}" type="slidenum">
              <a:rPr lang="en-IE" smtClean="0"/>
              <a:t>20</a:t>
            </a:fld>
            <a:endParaRPr lang="en-IE"/>
          </a:p>
        </p:txBody>
      </p:sp>
    </p:spTree>
    <p:extLst>
      <p:ext uri="{BB962C8B-B14F-4D97-AF65-F5344CB8AC3E}">
        <p14:creationId xmlns:p14="http://schemas.microsoft.com/office/powerpoint/2010/main" val="379359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Activity. The same side of the moon faces the Earth throughout its orbit. Is the moon spinning on its axis or not? Investigate.</a:t>
            </a:r>
          </a:p>
        </p:txBody>
      </p:sp>
      <p:sp>
        <p:nvSpPr>
          <p:cNvPr id="4" name="Slide Number Placeholder 3"/>
          <p:cNvSpPr>
            <a:spLocks noGrp="1"/>
          </p:cNvSpPr>
          <p:nvPr>
            <p:ph type="sldNum" sz="quarter" idx="5"/>
          </p:nvPr>
        </p:nvSpPr>
        <p:spPr/>
        <p:txBody>
          <a:bodyPr/>
          <a:lstStyle/>
          <a:p>
            <a:fld id="{2B3141B1-0077-439D-BED2-C56A7A9BC32A}" type="slidenum">
              <a:rPr lang="en-IE" smtClean="0"/>
              <a:t>21</a:t>
            </a:fld>
            <a:endParaRPr lang="en-IE"/>
          </a:p>
        </p:txBody>
      </p:sp>
    </p:spTree>
    <p:extLst>
      <p:ext uri="{BB962C8B-B14F-4D97-AF65-F5344CB8AC3E}">
        <p14:creationId xmlns:p14="http://schemas.microsoft.com/office/powerpoint/2010/main" val="4249393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moon rocks were analysed and found to be mostly of the same stuff that the Earth is made of.  The moon is 40 million years younger – it formed after the Earth. The moon also spins. When things spin in space, there needs to have been something that caused it. The angular momentum (spin) of the moon was widely regarded to have been caused by a collision. Another planet roughly the size of Mars gave Earth a glancing blow that knocked off the upper surface but not the iron core of Earth and gave spin. We have a good idea about this because of the moon missions that provided us with moon rocks that could be dated and analysed.</a:t>
            </a:r>
          </a:p>
        </p:txBody>
      </p:sp>
      <p:sp>
        <p:nvSpPr>
          <p:cNvPr id="4" name="Slide Number Placeholder 3"/>
          <p:cNvSpPr>
            <a:spLocks noGrp="1"/>
          </p:cNvSpPr>
          <p:nvPr>
            <p:ph type="sldNum" sz="quarter" idx="5"/>
          </p:nvPr>
        </p:nvSpPr>
        <p:spPr/>
        <p:txBody>
          <a:bodyPr/>
          <a:lstStyle/>
          <a:p>
            <a:fld id="{2B3141B1-0077-439D-BED2-C56A7A9BC32A}" type="slidenum">
              <a:rPr lang="en-IE" smtClean="0"/>
              <a:t>3</a:t>
            </a:fld>
            <a:endParaRPr lang="en-IE"/>
          </a:p>
        </p:txBody>
      </p:sp>
    </p:spTree>
    <p:extLst>
      <p:ext uri="{BB962C8B-B14F-4D97-AF65-F5344CB8AC3E}">
        <p14:creationId xmlns:p14="http://schemas.microsoft.com/office/powerpoint/2010/main" val="237686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Look at video on following slide for information. Stop Motion Studio was the free app used for this video.</a:t>
            </a:r>
          </a:p>
          <a:p>
            <a:r>
              <a:rPr lang="en-IE" dirty="0"/>
              <a:t>Creating a stop motion video is a great way to demonstrate exactly how the moon moves around the Earth., If there are tablets in the school, the children could replicate this video and investigate for themselves. Fix the camera above the Earth and moon, and move/draw on </a:t>
            </a:r>
            <a:r>
              <a:rPr lang="en-IE" dirty="0" err="1"/>
              <a:t>wipeboard</a:t>
            </a:r>
            <a:r>
              <a:rPr lang="en-IE" dirty="0"/>
              <a:t> the moon in increments taking a photo at regular intervals (5cm each time is good) – first with its smiley face always facing the same direction and then always facing Earth. What do they notice? </a:t>
            </a:r>
            <a:endParaRPr lang="en-IE" dirty="0" smtClean="0"/>
          </a:p>
          <a:p>
            <a:endParaRPr lang="en-I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smtClean="0"/>
              <a:t>Another explainer video:</a:t>
            </a:r>
            <a:r>
              <a:rPr lang="en-IE" baseline="0" dirty="0" smtClean="0"/>
              <a:t> https://youtu.be/qdOHRttkKLE </a:t>
            </a:r>
            <a:endParaRPr lang="en-IE" dirty="0" smtClean="0"/>
          </a:p>
          <a:p>
            <a:endParaRPr lang="en-IE" dirty="0"/>
          </a:p>
        </p:txBody>
      </p:sp>
      <p:sp>
        <p:nvSpPr>
          <p:cNvPr id="4" name="Slide Number Placeholder 3"/>
          <p:cNvSpPr>
            <a:spLocks noGrp="1"/>
          </p:cNvSpPr>
          <p:nvPr>
            <p:ph type="sldNum" sz="quarter" idx="5"/>
          </p:nvPr>
        </p:nvSpPr>
        <p:spPr/>
        <p:txBody>
          <a:bodyPr/>
          <a:lstStyle/>
          <a:p>
            <a:fld id="{2B3141B1-0077-439D-BED2-C56A7A9BC32A}" type="slidenum">
              <a:rPr lang="en-IE" smtClean="0"/>
              <a:t>22</a:t>
            </a:fld>
            <a:endParaRPr lang="en-IE"/>
          </a:p>
        </p:txBody>
      </p:sp>
    </p:spTree>
    <p:extLst>
      <p:ext uri="{BB962C8B-B14F-4D97-AF65-F5344CB8AC3E}">
        <p14:creationId xmlns:p14="http://schemas.microsoft.com/office/powerpoint/2010/main" val="3562009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Because the moon is so large compared to planet, some people think it might be a binary planet rather than simply a moon.  You could fit 50 moons inside our Earth. It is our natural satellite. It has a very thin atmosphere called an exosphere. If you were on an aeroplane, it would take 26 days to get there, but light travels the same distance in just one second. There are moonquakes in the same way that we get earthquakes caused by tidal forces from Earth. The moon is moving away from our planet by 5cm a year. When it was created it was only 30,000 </a:t>
            </a:r>
            <a:r>
              <a:rPr lang="en-IE" dirty="0" err="1"/>
              <a:t>kilometers</a:t>
            </a:r>
            <a:r>
              <a:rPr lang="en-IE" dirty="0"/>
              <a:t> away – now it is 380,000km. In about a million years the solar eclipse won’t be the same as it is now. Our moon is at the magic number of being 400 x smaller than the Sun and 400x closer to Earth than the sun currently, enabling the perfect eclipse.  The sky would always look black from the moon because there is now atmosphere to refract the light. No sound on the surface of the moon as it has no atmosphere. You would weigh 6x less. Every human that has ever lived has looked up at the night sky and seen that one side shining back at us. People in folklore have often seen animals in the moon. </a:t>
            </a:r>
            <a:r>
              <a:rPr lang="en-IE" dirty="0" err="1"/>
              <a:t>Gallileo</a:t>
            </a:r>
            <a:r>
              <a:rPr lang="en-IE" dirty="0"/>
              <a:t> </a:t>
            </a:r>
            <a:r>
              <a:rPr lang="en-IE" dirty="0" err="1"/>
              <a:t>Gallili</a:t>
            </a:r>
            <a:r>
              <a:rPr lang="en-IE" dirty="0"/>
              <a:t> was the first to train a telescope on the moon and saw mountains and valleys. Some of the craters are 4 billion years old!</a:t>
            </a:r>
          </a:p>
          <a:p>
            <a:r>
              <a:rPr lang="en-IE" dirty="0"/>
              <a:t>There is frozen water at poles and inside the deepest craters</a:t>
            </a:r>
          </a:p>
          <a:p>
            <a:r>
              <a:rPr lang="en-IE" dirty="0"/>
              <a:t>Our moon is the 5</a:t>
            </a:r>
            <a:r>
              <a:rPr lang="en-IE" baseline="30000" dirty="0"/>
              <a:t>th</a:t>
            </a:r>
            <a:r>
              <a:rPr lang="en-IE" dirty="0"/>
              <a:t> biggest moon in our solar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day on the Moon lasts for 27.3 Earth days; of this there are 14 days of daytime, followed by 14 days of nighttime. The temperature variation between day and night is extreme. The temperature can be as high as +123 o C and as low as -233 o C, depending on the location.</a:t>
            </a:r>
            <a:endParaRPr lang="en-IE" dirty="0"/>
          </a:p>
          <a:p>
            <a:r>
              <a:rPr lang="en-IE" dirty="0"/>
              <a:t>The sunny side is hotter than boiling water, the dark side colder than any place on Earth</a:t>
            </a:r>
          </a:p>
          <a:p>
            <a:r>
              <a:rPr lang="en-IE" dirty="0"/>
              <a:t>The heaviest elements like iron in the moon have sunk into its centre, lighter elements have risen to the surface.</a:t>
            </a:r>
          </a:p>
          <a:p>
            <a:r>
              <a:rPr lang="en-US" sz="1200" b="0" i="0" kern="1200" dirty="0">
                <a:solidFill>
                  <a:schemeClr val="tx1"/>
                </a:solidFill>
                <a:effectLst/>
                <a:latin typeface="+mn-lt"/>
                <a:ea typeface="+mn-ea"/>
                <a:cs typeface="+mn-cs"/>
              </a:rPr>
              <a:t>The light areas of the Moon are known as the highlands, the dark features, called maria (Latin for seas), are impact basins that were filled with lava between 4.2 and 1.2 billion years ago.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Roboto"/>
              </a:rPr>
              <a:t>The moon’s large dark spots are known as </a:t>
            </a:r>
            <a:r>
              <a:rPr lang="en-US" b="1" i="0" dirty="0">
                <a:solidFill>
                  <a:srgbClr val="111111"/>
                </a:solidFill>
                <a:effectLst/>
                <a:latin typeface="Roboto"/>
              </a:rPr>
              <a:t>lunar maria</a:t>
            </a:r>
            <a:r>
              <a:rPr lang="en-US" b="0" i="0" dirty="0">
                <a:solidFill>
                  <a:srgbClr val="111111"/>
                </a:solidFill>
                <a:effectLst/>
                <a:latin typeface="Roboto"/>
              </a:rPr>
              <a:t>, which is Latin for moon seas. Unlike our seas on Earth full of water, the seas on the moon were full of molten lava. Impact craters can also clearly be seen.</a:t>
            </a:r>
            <a:endParaRPr lang="en-IE" dirty="0"/>
          </a:p>
          <a:p>
            <a:endParaRPr lang="en-IE" dirty="0"/>
          </a:p>
        </p:txBody>
      </p:sp>
      <p:sp>
        <p:nvSpPr>
          <p:cNvPr id="4" name="Slide Number Placeholder 3"/>
          <p:cNvSpPr>
            <a:spLocks noGrp="1"/>
          </p:cNvSpPr>
          <p:nvPr>
            <p:ph type="sldNum" sz="quarter" idx="5"/>
          </p:nvPr>
        </p:nvSpPr>
        <p:spPr/>
        <p:txBody>
          <a:bodyPr/>
          <a:lstStyle/>
          <a:p>
            <a:fld id="{2B3141B1-0077-439D-BED2-C56A7A9BC32A}" type="slidenum">
              <a:rPr lang="en-IE" smtClean="0"/>
              <a:t>4</a:t>
            </a:fld>
            <a:endParaRPr lang="en-IE"/>
          </a:p>
        </p:txBody>
      </p:sp>
    </p:spTree>
    <p:extLst>
      <p:ext uri="{BB962C8B-B14F-4D97-AF65-F5344CB8AC3E}">
        <p14:creationId xmlns:p14="http://schemas.microsoft.com/office/powerpoint/2010/main" val="933982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Most features on the moon have been given names</a:t>
            </a:r>
          </a:p>
        </p:txBody>
      </p:sp>
      <p:sp>
        <p:nvSpPr>
          <p:cNvPr id="4" name="Slide Number Placeholder 3"/>
          <p:cNvSpPr>
            <a:spLocks noGrp="1"/>
          </p:cNvSpPr>
          <p:nvPr>
            <p:ph type="sldNum" sz="quarter" idx="5"/>
          </p:nvPr>
        </p:nvSpPr>
        <p:spPr/>
        <p:txBody>
          <a:bodyPr/>
          <a:lstStyle/>
          <a:p>
            <a:fld id="{2B3141B1-0077-439D-BED2-C56A7A9BC32A}" type="slidenum">
              <a:rPr lang="en-IE" smtClean="0"/>
              <a:t>5</a:t>
            </a:fld>
            <a:endParaRPr lang="en-IE"/>
          </a:p>
        </p:txBody>
      </p:sp>
    </p:spTree>
    <p:extLst>
      <p:ext uri="{BB962C8B-B14F-4D97-AF65-F5344CB8AC3E}">
        <p14:creationId xmlns:p14="http://schemas.microsoft.com/office/powerpoint/2010/main" val="1329810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moon is further away than you might think. Some of the artistic impressions are quite misleading. The moon and Earth are on average 384,400km apart and this distance is increasing by 5cm annually. You can fit every planet in the solar system in the space between the Earth and the moon (as long as Saturn sits sideways!)</a:t>
            </a:r>
          </a:p>
        </p:txBody>
      </p:sp>
      <p:sp>
        <p:nvSpPr>
          <p:cNvPr id="4" name="Slide Number Placeholder 3"/>
          <p:cNvSpPr>
            <a:spLocks noGrp="1"/>
          </p:cNvSpPr>
          <p:nvPr>
            <p:ph type="sldNum" sz="quarter" idx="5"/>
          </p:nvPr>
        </p:nvSpPr>
        <p:spPr/>
        <p:txBody>
          <a:bodyPr/>
          <a:lstStyle/>
          <a:p>
            <a:fld id="{2B3141B1-0077-439D-BED2-C56A7A9BC32A}" type="slidenum">
              <a:rPr lang="en-IE" smtClean="0"/>
              <a:t>6</a:t>
            </a:fld>
            <a:endParaRPr lang="en-IE"/>
          </a:p>
        </p:txBody>
      </p:sp>
    </p:spTree>
    <p:extLst>
      <p:ext uri="{BB962C8B-B14F-4D97-AF65-F5344CB8AC3E}">
        <p14:creationId xmlns:p14="http://schemas.microsoft.com/office/powerpoint/2010/main" val="204427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DPSM/</a:t>
            </a:r>
            <a:r>
              <a:rPr lang="en-IE" dirty="0" err="1"/>
              <a:t>esero</a:t>
            </a:r>
            <a:r>
              <a:rPr lang="en-IE" dirty="0"/>
              <a:t> Framework for Inquiry. Stages of planning for inquiry based learning: Engage. Investigate. Next Step. Reflect.</a:t>
            </a:r>
          </a:p>
          <a:p>
            <a:r>
              <a:rPr lang="en-IE" dirty="0">
                <a:hlinkClick r:id="rId3"/>
              </a:rPr>
              <a:t>https://www.sfi.ie/engagement/discover-primary-science-and-maths/</a:t>
            </a:r>
            <a:endParaRPr lang="en-IE" dirty="0"/>
          </a:p>
        </p:txBody>
      </p:sp>
      <p:sp>
        <p:nvSpPr>
          <p:cNvPr id="4" name="Slide Number Placeholder 3"/>
          <p:cNvSpPr>
            <a:spLocks noGrp="1"/>
          </p:cNvSpPr>
          <p:nvPr>
            <p:ph type="sldNum" sz="quarter" idx="5"/>
          </p:nvPr>
        </p:nvSpPr>
        <p:spPr/>
        <p:txBody>
          <a:bodyPr/>
          <a:lstStyle/>
          <a:p>
            <a:fld id="{2B3141B1-0077-439D-BED2-C56A7A9BC32A}" type="slidenum">
              <a:rPr lang="en-IE" smtClean="0"/>
              <a:t>7</a:t>
            </a:fld>
            <a:endParaRPr lang="en-IE"/>
          </a:p>
        </p:txBody>
      </p:sp>
    </p:spTree>
    <p:extLst>
      <p:ext uri="{BB962C8B-B14F-4D97-AF65-F5344CB8AC3E}">
        <p14:creationId xmlns:p14="http://schemas.microsoft.com/office/powerpoint/2010/main" val="1341939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Excellent resources available here: https://www.spaceweek.ie/wp-content/uploads/2017/07/Classroom-Resource-Booklet-Our-Solar-System.pdf</a:t>
            </a:r>
          </a:p>
        </p:txBody>
      </p:sp>
      <p:sp>
        <p:nvSpPr>
          <p:cNvPr id="4" name="Slide Number Placeholder 3"/>
          <p:cNvSpPr>
            <a:spLocks noGrp="1"/>
          </p:cNvSpPr>
          <p:nvPr>
            <p:ph type="sldNum" sz="quarter" idx="5"/>
          </p:nvPr>
        </p:nvSpPr>
        <p:spPr/>
        <p:txBody>
          <a:bodyPr/>
          <a:lstStyle/>
          <a:p>
            <a:fld id="{2B3141B1-0077-439D-BED2-C56A7A9BC32A}" type="slidenum">
              <a:rPr lang="en-IE" smtClean="0"/>
              <a:t>8</a:t>
            </a:fld>
            <a:endParaRPr lang="en-IE"/>
          </a:p>
        </p:txBody>
      </p:sp>
    </p:spTree>
    <p:extLst>
      <p:ext uri="{BB962C8B-B14F-4D97-AF65-F5344CB8AC3E}">
        <p14:creationId xmlns:p14="http://schemas.microsoft.com/office/powerpoint/2010/main" val="2582931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moon looks different to us at different times of the month. This activity explores why.</a:t>
            </a:r>
          </a:p>
        </p:txBody>
      </p:sp>
      <p:sp>
        <p:nvSpPr>
          <p:cNvPr id="4" name="Slide Number Placeholder 3"/>
          <p:cNvSpPr>
            <a:spLocks noGrp="1"/>
          </p:cNvSpPr>
          <p:nvPr>
            <p:ph type="sldNum" sz="quarter" idx="5"/>
          </p:nvPr>
        </p:nvSpPr>
        <p:spPr/>
        <p:txBody>
          <a:bodyPr/>
          <a:lstStyle/>
          <a:p>
            <a:fld id="{2B3141B1-0077-439D-BED2-C56A7A9BC32A}" type="slidenum">
              <a:rPr lang="en-IE" smtClean="0"/>
              <a:t>10</a:t>
            </a:fld>
            <a:endParaRPr lang="en-IE"/>
          </a:p>
        </p:txBody>
      </p:sp>
    </p:spTree>
    <p:extLst>
      <p:ext uri="{BB962C8B-B14F-4D97-AF65-F5344CB8AC3E}">
        <p14:creationId xmlns:p14="http://schemas.microsoft.com/office/powerpoint/2010/main" val="2003415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Trigger: </a:t>
            </a:r>
            <a:r>
              <a:rPr lang="en-IE" dirty="0" err="1"/>
              <a:t>Paxi</a:t>
            </a:r>
            <a:r>
              <a:rPr lang="en-IE" dirty="0"/>
              <a:t> and the moon </a:t>
            </a:r>
            <a:r>
              <a:rPr lang="en-IE" dirty="0" smtClean="0"/>
              <a:t>(https://www.youtube.com/watch?v=w4U_cuF-_hI) – </a:t>
            </a:r>
            <a:r>
              <a:rPr lang="en-IE" dirty="0" err="1"/>
              <a:t>Paxi</a:t>
            </a:r>
            <a:r>
              <a:rPr lang="en-IE" dirty="0"/>
              <a:t> is the ESA mascot</a:t>
            </a:r>
          </a:p>
          <a:p>
            <a:r>
              <a:rPr lang="en-IE" dirty="0" err="1"/>
              <a:t>Esero</a:t>
            </a:r>
            <a:r>
              <a:rPr lang="en-IE" dirty="0"/>
              <a:t> European Space Education Resource Office - </a:t>
            </a:r>
            <a:r>
              <a:rPr lang="en-US" dirty="0">
                <a:hlinkClick r:id="rId3"/>
              </a:rPr>
              <a:t>Home | ESERO | European Space Education Resource Office</a:t>
            </a:r>
            <a:r>
              <a:rPr lang="en-US" dirty="0"/>
              <a:t> </a:t>
            </a:r>
          </a:p>
          <a:p>
            <a:r>
              <a:rPr lang="en-US" dirty="0"/>
              <a:t>Keywords: Satellite, Orbit, Northern/Southern Hemisphere, Eclipse</a:t>
            </a:r>
            <a:endParaRPr lang="en-IE" dirty="0"/>
          </a:p>
        </p:txBody>
      </p:sp>
      <p:sp>
        <p:nvSpPr>
          <p:cNvPr id="4" name="Slide Number Placeholder 3"/>
          <p:cNvSpPr>
            <a:spLocks noGrp="1"/>
          </p:cNvSpPr>
          <p:nvPr>
            <p:ph type="sldNum" sz="quarter" idx="5"/>
          </p:nvPr>
        </p:nvSpPr>
        <p:spPr/>
        <p:txBody>
          <a:bodyPr/>
          <a:lstStyle/>
          <a:p>
            <a:fld id="{2B3141B1-0077-439D-BED2-C56A7A9BC32A}" type="slidenum">
              <a:rPr lang="en-IE" smtClean="0"/>
              <a:t>11</a:t>
            </a:fld>
            <a:endParaRPr lang="en-IE"/>
          </a:p>
        </p:txBody>
      </p:sp>
    </p:spTree>
    <p:extLst>
      <p:ext uri="{BB962C8B-B14F-4D97-AF65-F5344CB8AC3E}">
        <p14:creationId xmlns:p14="http://schemas.microsoft.com/office/powerpoint/2010/main" val="3446886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774D2-EC84-4498-B041-8BAD7A6BB8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CCD4DF4F-749E-4DAC-8973-9E361A7565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90A937E4-F101-4BB1-8B81-B23B41509150}"/>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5" name="Footer Placeholder 4">
            <a:extLst>
              <a:ext uri="{FF2B5EF4-FFF2-40B4-BE49-F238E27FC236}">
                <a16:creationId xmlns:a16="http://schemas.microsoft.com/office/drawing/2014/main" id="{85FD6406-33A1-461D-AF26-C96F98B3C81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402022D-74AD-4B00-8031-0C2FCFA0E0A2}"/>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3095349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D11B-0A6B-4112-83D6-A672DBEA214E}"/>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3FABCD27-5DCB-4CAA-A1F8-A4614AF092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BDDDE1D-8E64-4AD7-802A-9DFCD15B523D}"/>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5" name="Footer Placeholder 4">
            <a:extLst>
              <a:ext uri="{FF2B5EF4-FFF2-40B4-BE49-F238E27FC236}">
                <a16:creationId xmlns:a16="http://schemas.microsoft.com/office/drawing/2014/main" id="{DF40E8FA-43E6-4343-851D-5185D2DBC97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FD27176-5547-49B1-A9A8-36D131BD35CB}"/>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4293512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62B48B-973D-49DE-BCB3-4897CB1CD6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A4ECBCF-495F-4A75-AB9E-5BB67F78F5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E0F3D84-AA8B-4080-9030-A0F13EDFDFF8}"/>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5" name="Footer Placeholder 4">
            <a:extLst>
              <a:ext uri="{FF2B5EF4-FFF2-40B4-BE49-F238E27FC236}">
                <a16:creationId xmlns:a16="http://schemas.microsoft.com/office/drawing/2014/main" id="{25791D01-3952-4C85-8DE8-66FF510B618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096B675-48E5-4DEB-A480-80935DC72529}"/>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1115500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7A3F2-3AEB-4884-8024-52B3D148325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5B26414-1397-4636-AD6D-5707CFB9E9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5EC945C-4403-46F9-9064-4E183DF1FA9E}"/>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5" name="Footer Placeholder 4">
            <a:extLst>
              <a:ext uri="{FF2B5EF4-FFF2-40B4-BE49-F238E27FC236}">
                <a16:creationId xmlns:a16="http://schemas.microsoft.com/office/drawing/2014/main" id="{F05DD0B9-E2D5-4212-91C9-0E625A0ABAF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CA4EA92-8EF7-42F6-A46F-F886FF5ABB22}"/>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1238693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8448A-3820-4F88-8B14-D9BFB5F607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9F158C82-45BB-4AC8-BD95-34C7263BC2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15E9B4-F135-4812-BC71-E9DD6985A971}"/>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5" name="Footer Placeholder 4">
            <a:extLst>
              <a:ext uri="{FF2B5EF4-FFF2-40B4-BE49-F238E27FC236}">
                <a16:creationId xmlns:a16="http://schemas.microsoft.com/office/drawing/2014/main" id="{CB527737-9EC8-4AB5-9641-3D6C48E4E18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C780DAE-7C41-4419-80DC-F3080393AC63}"/>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2217720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BF2DE-53AE-494C-B919-CFF6175AAD29}"/>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9ACE5F0-A246-4CEF-9F13-AE4551653D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3A5EBC6D-14AD-4B48-A224-BA2FF37919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3080C2C2-744C-4198-A36D-D1AEC0941B23}"/>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6" name="Footer Placeholder 5">
            <a:extLst>
              <a:ext uri="{FF2B5EF4-FFF2-40B4-BE49-F238E27FC236}">
                <a16:creationId xmlns:a16="http://schemas.microsoft.com/office/drawing/2014/main" id="{0EE96A01-3915-4A78-B09E-16E9444AB1B3}"/>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5EBA822-F278-4A15-9CA9-7840C37546A7}"/>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308331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49E4-C2D7-4F33-BF1B-20CA425F587E}"/>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9367CC2-A629-4054-A9D6-A9EA4ABAC4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7B7C02-F045-452A-A121-F8EBEF15D2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BF997E1-1B9C-4167-905C-98D03C45CB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20E3FF-A214-41F3-80EE-5FF723D228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69391AD3-F564-4D6C-8ADF-BB3A1281EF71}"/>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8" name="Footer Placeholder 7">
            <a:extLst>
              <a:ext uri="{FF2B5EF4-FFF2-40B4-BE49-F238E27FC236}">
                <a16:creationId xmlns:a16="http://schemas.microsoft.com/office/drawing/2014/main" id="{41D87C55-F010-4DFF-A5B3-E7A59873407E}"/>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CF3DC673-4428-41FB-9349-EDB379CD28B9}"/>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457077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9ED72-9697-4004-99A4-DE3DC5616556}"/>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E944D4C-D77A-470E-ACA0-EA7DB9F93ED1}"/>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4" name="Footer Placeholder 3">
            <a:extLst>
              <a:ext uri="{FF2B5EF4-FFF2-40B4-BE49-F238E27FC236}">
                <a16:creationId xmlns:a16="http://schemas.microsoft.com/office/drawing/2014/main" id="{F2B30F93-49C3-4088-9672-D017289BCECE}"/>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BA3634C1-867B-422F-8F7D-AEB100C93AEC}"/>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3713713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C492EC-BAF1-4FBB-BEB0-713168EC59F7}"/>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3" name="Footer Placeholder 2">
            <a:extLst>
              <a:ext uri="{FF2B5EF4-FFF2-40B4-BE49-F238E27FC236}">
                <a16:creationId xmlns:a16="http://schemas.microsoft.com/office/drawing/2014/main" id="{E7D411FA-EE89-4FA8-8A6E-13FE2740C47E}"/>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B6CF1217-2CE6-479A-8222-6A655BA22FEA}"/>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3275654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0019B-56A7-43FC-ADB8-C547211C6B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020FBE19-C91F-4B3D-B501-5ADCDBB335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8A7BEF02-2CDD-4A79-91D2-9FB458E060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0717A7-4900-4291-96BE-142BB57DC7DF}"/>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6" name="Footer Placeholder 5">
            <a:extLst>
              <a:ext uri="{FF2B5EF4-FFF2-40B4-BE49-F238E27FC236}">
                <a16:creationId xmlns:a16="http://schemas.microsoft.com/office/drawing/2014/main" id="{26264B92-115C-43D3-8141-16243A87DB5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5D22968-DDA6-4A3C-9AD9-CD138F8B6683}"/>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2168976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2C791-F87B-46B0-B50E-4CBD9FF7B9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CDB4D46A-000D-4DD0-B692-A085D5F2E2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C02B9E3-5A0F-41E1-8D79-6048E54C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34992F-F8FA-47BD-ABC9-5925FB6ED157}"/>
              </a:ext>
            </a:extLst>
          </p:cNvPr>
          <p:cNvSpPr>
            <a:spLocks noGrp="1"/>
          </p:cNvSpPr>
          <p:nvPr>
            <p:ph type="dt" sz="half" idx="10"/>
          </p:nvPr>
        </p:nvSpPr>
        <p:spPr/>
        <p:txBody>
          <a:bodyPr/>
          <a:lstStyle/>
          <a:p>
            <a:fld id="{8D0C6418-8FF9-47C0-B49A-B1010DB70FC1}" type="datetimeFigureOut">
              <a:rPr lang="en-IE" smtClean="0"/>
              <a:t>03/06/2021</a:t>
            </a:fld>
            <a:endParaRPr lang="en-IE"/>
          </a:p>
        </p:txBody>
      </p:sp>
      <p:sp>
        <p:nvSpPr>
          <p:cNvPr id="6" name="Footer Placeholder 5">
            <a:extLst>
              <a:ext uri="{FF2B5EF4-FFF2-40B4-BE49-F238E27FC236}">
                <a16:creationId xmlns:a16="http://schemas.microsoft.com/office/drawing/2014/main" id="{E0FF33DC-7268-4A30-AFA8-E9E64EF2981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BB462A7-84E3-4AC7-A248-E161967B8CBC}"/>
              </a:ext>
            </a:extLst>
          </p:cNvPr>
          <p:cNvSpPr>
            <a:spLocks noGrp="1"/>
          </p:cNvSpPr>
          <p:nvPr>
            <p:ph type="sldNum" sz="quarter" idx="12"/>
          </p:nvPr>
        </p:nvSpPr>
        <p:spPr/>
        <p:txBody>
          <a:bodyPr/>
          <a:lstStyle/>
          <a:p>
            <a:fld id="{844BAE34-7F28-4A8E-88BF-4303E37EFD10}" type="slidenum">
              <a:rPr lang="en-IE" smtClean="0"/>
              <a:t>‹#›</a:t>
            </a:fld>
            <a:endParaRPr lang="en-IE"/>
          </a:p>
        </p:txBody>
      </p:sp>
    </p:spTree>
    <p:extLst>
      <p:ext uri="{BB962C8B-B14F-4D97-AF65-F5344CB8AC3E}">
        <p14:creationId xmlns:p14="http://schemas.microsoft.com/office/powerpoint/2010/main" val="1030124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AA6ADF-CB90-4795-8441-157D03D912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27E4FB0-C1EF-4517-9247-0B66C5FE30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A55E82E-43AF-4341-84DD-DF47E3FF8D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C6418-8FF9-47C0-B49A-B1010DB70FC1}" type="datetimeFigureOut">
              <a:rPr lang="en-IE" smtClean="0"/>
              <a:t>03/06/2021</a:t>
            </a:fld>
            <a:endParaRPr lang="en-IE"/>
          </a:p>
        </p:txBody>
      </p:sp>
      <p:sp>
        <p:nvSpPr>
          <p:cNvPr id="5" name="Footer Placeholder 4">
            <a:extLst>
              <a:ext uri="{FF2B5EF4-FFF2-40B4-BE49-F238E27FC236}">
                <a16:creationId xmlns:a16="http://schemas.microsoft.com/office/drawing/2014/main" id="{AD85B037-E321-4882-A79F-F9B098BC74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A4A4291B-C554-423D-BDC5-6C3B0B14CB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4BAE34-7F28-4A8E-88BF-4303E37EFD10}" type="slidenum">
              <a:rPr lang="en-IE" smtClean="0"/>
              <a:t>‹#›</a:t>
            </a:fld>
            <a:endParaRPr lang="en-IE"/>
          </a:p>
        </p:txBody>
      </p:sp>
    </p:spTree>
    <p:extLst>
      <p:ext uri="{BB962C8B-B14F-4D97-AF65-F5344CB8AC3E}">
        <p14:creationId xmlns:p14="http://schemas.microsoft.com/office/powerpoint/2010/main" val="3311129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youtube.com/watch?v=w4U_cuF-_hI" TargetMode="Externa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4.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sfi.ie/engagement/discover-primary-science-and-maths/" TargetMode="External"/><Relationship Id="rId5" Type="http://schemas.openxmlformats.org/officeDocument/2006/relationships/image" Target="../media/image8.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84984F-3110-4CE3-A693-E2082F65A4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680" y="240399"/>
            <a:ext cx="2598420" cy="688848"/>
          </a:xfrm>
          <a:prstGeom prst="rect">
            <a:avLst/>
          </a:prstGeom>
        </p:spPr>
      </p:pic>
      <p:sp>
        <p:nvSpPr>
          <p:cNvPr id="11" name="TextBox 10">
            <a:extLst>
              <a:ext uri="{FF2B5EF4-FFF2-40B4-BE49-F238E27FC236}">
                <a16:creationId xmlns:a16="http://schemas.microsoft.com/office/drawing/2014/main" id="{C619A75C-75A5-48DD-99F2-E1ECF93DE5AD}"/>
              </a:ext>
            </a:extLst>
          </p:cNvPr>
          <p:cNvSpPr txBox="1"/>
          <p:nvPr/>
        </p:nvSpPr>
        <p:spPr>
          <a:xfrm>
            <a:off x="483848" y="3893213"/>
            <a:ext cx="4974504" cy="1446550"/>
          </a:xfrm>
          <a:prstGeom prst="rect">
            <a:avLst/>
          </a:prstGeom>
          <a:noFill/>
        </p:spPr>
        <p:txBody>
          <a:bodyPr wrap="square">
            <a:spAutoFit/>
          </a:bodyPr>
          <a:lstStyle/>
          <a:p>
            <a:r>
              <a:rPr lang="en-IE" sz="8800" dirty="0">
                <a:solidFill>
                  <a:schemeClr val="bg1"/>
                </a:solidFill>
                <a:latin typeface="Replica-Bold" panose="02000503030000020004" pitchFamily="2" charset="77"/>
                <a:ea typeface="+mj-ea"/>
                <a:cs typeface="+mj-cs"/>
              </a:rPr>
              <a:t>Our Moon</a:t>
            </a:r>
          </a:p>
        </p:txBody>
      </p:sp>
      <p:pic>
        <p:nvPicPr>
          <p:cNvPr id="3" name="Picture 2" descr="A picture containing drawing&#10;&#10;Description automatically generated">
            <a:extLst>
              <a:ext uri="{FF2B5EF4-FFF2-40B4-BE49-F238E27FC236}">
                <a16:creationId xmlns:a16="http://schemas.microsoft.com/office/drawing/2014/main" id="{F03A433F-8189-449A-BB13-55771EE882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81619" y="5462588"/>
            <a:ext cx="2381249" cy="1395412"/>
          </a:xfrm>
          <a:prstGeom prst="rect">
            <a:avLst/>
          </a:prstGeom>
        </p:spPr>
      </p:pic>
      <p:pic>
        <p:nvPicPr>
          <p:cNvPr id="6" name="Picture 5" descr="A picture containing object, drawing, clock&#10;&#10;Description automatically generated">
            <a:extLst>
              <a:ext uri="{FF2B5EF4-FFF2-40B4-BE49-F238E27FC236}">
                <a16:creationId xmlns:a16="http://schemas.microsoft.com/office/drawing/2014/main" id="{A55730A6-ED2B-4615-B94F-468D29F493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28397" y="5817379"/>
            <a:ext cx="2076199" cy="837177"/>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DF97D72-8FE5-46DA-9B97-ED132819519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20787" y="-109296"/>
            <a:ext cx="3478776" cy="1091093"/>
          </a:xfrm>
          <a:prstGeom prst="rect">
            <a:avLst/>
          </a:prstGeom>
        </p:spPr>
      </p:pic>
    </p:spTree>
    <p:extLst>
      <p:ext uri="{BB962C8B-B14F-4D97-AF65-F5344CB8AC3E}">
        <p14:creationId xmlns:p14="http://schemas.microsoft.com/office/powerpoint/2010/main" val="1566011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FA0B90-3FCA-4FAC-955D-AE9229E62ECE}"/>
              </a:ext>
            </a:extLst>
          </p:cNvPr>
          <p:cNvSpPr txBox="1">
            <a:spLocks noGrp="1"/>
          </p:cNvSpPr>
          <p:nvPr>
            <p:ph type="title"/>
          </p:nvPr>
        </p:nvSpPr>
        <p:spPr>
          <a:xfrm>
            <a:off x="1521510" y="1166534"/>
            <a:ext cx="9148980" cy="1311128"/>
          </a:xfrm>
          <a:prstGeom prst="rect">
            <a:avLst/>
          </a:prstGeom>
          <a:noFill/>
        </p:spPr>
        <p:txBody>
          <a:bodyPr wrap="square">
            <a:spAutoFit/>
          </a:bodyPr>
          <a:lstStyle/>
          <a:p>
            <a:pPr algn="ctr"/>
            <a:r>
              <a:rPr lang="en-IE" sz="8800" dirty="0">
                <a:solidFill>
                  <a:schemeClr val="bg1"/>
                </a:solidFill>
                <a:latin typeface="Replica-Bold" panose="02000503030000020004" pitchFamily="2" charset="77"/>
              </a:rPr>
              <a:t>Lunar Phases</a:t>
            </a:r>
            <a:endParaRPr lang="en-IE" sz="8800" dirty="0">
              <a:solidFill>
                <a:schemeClr val="bg1"/>
              </a:solidFill>
              <a:latin typeface="Replica-Bold" panose="02000503030000020004" pitchFamily="2" charset="77"/>
              <a:ea typeface="+mj-ea"/>
              <a:cs typeface="+mj-cs"/>
            </a:endParaRPr>
          </a:p>
        </p:txBody>
      </p:sp>
      <p:pic>
        <p:nvPicPr>
          <p:cNvPr id="6" name="Picture 5" descr="A picture containing drawing&#10;&#10;Description automatically generated">
            <a:extLst>
              <a:ext uri="{FF2B5EF4-FFF2-40B4-BE49-F238E27FC236}">
                <a16:creationId xmlns:a16="http://schemas.microsoft.com/office/drawing/2014/main" id="{936BC513-3F9E-4103-9DD3-25CDBC11F4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pic>
        <p:nvPicPr>
          <p:cNvPr id="1026" name="Picture 2" descr="Starwatch: a young crescent moon to watch out for | Astronomy | The Guardian">
            <a:extLst>
              <a:ext uri="{FF2B5EF4-FFF2-40B4-BE49-F238E27FC236}">
                <a16:creationId xmlns:a16="http://schemas.microsoft.com/office/drawing/2014/main" id="{1BD8E401-0E01-46F2-AAAD-D77770FBDB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37970" y="2477662"/>
            <a:ext cx="3516059" cy="3516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036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657"/>
            <a:ext cx="12192000" cy="6792686"/>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5A7132AB-8ECC-4C2A-A1E3-F716AB1DF6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
        <p:nvSpPr>
          <p:cNvPr id="6" name="Content Placeholder 5"/>
          <p:cNvSpPr>
            <a:spLocks noGrp="1"/>
          </p:cNvSpPr>
          <p:nvPr>
            <p:ph idx="1"/>
          </p:nvPr>
        </p:nvSpPr>
        <p:spPr>
          <a:xfrm>
            <a:off x="1363133" y="6231466"/>
            <a:ext cx="10620885" cy="385763"/>
          </a:xfrm>
        </p:spPr>
        <p:txBody>
          <a:bodyPr>
            <a:noAutofit/>
          </a:bodyPr>
          <a:lstStyle/>
          <a:p>
            <a:pPr marL="0" indent="0" algn="r">
              <a:buNone/>
            </a:pPr>
            <a:r>
              <a:rPr lang="en-IE" sz="2400" dirty="0" err="1" smtClean="0">
                <a:solidFill>
                  <a:schemeClr val="bg1"/>
                </a:solidFill>
                <a:hlinkClick r:id="rId5"/>
              </a:rPr>
              <a:t>Paxi</a:t>
            </a:r>
            <a:r>
              <a:rPr lang="en-IE" sz="2400" dirty="0" smtClean="0">
                <a:solidFill>
                  <a:schemeClr val="bg1"/>
                </a:solidFill>
                <a:hlinkClick r:id="rId5"/>
              </a:rPr>
              <a:t> and Our Moon: Phases and Eclipses</a:t>
            </a:r>
            <a:endParaRPr lang="en-IE" sz="2400" dirty="0">
              <a:solidFill>
                <a:schemeClr val="bg1"/>
              </a:solidFill>
            </a:endParaRPr>
          </a:p>
        </p:txBody>
      </p:sp>
    </p:spTree>
    <p:extLst>
      <p:ext uri="{BB962C8B-B14F-4D97-AF65-F5344CB8AC3E}">
        <p14:creationId xmlns:p14="http://schemas.microsoft.com/office/powerpoint/2010/main" val="39889233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46348-4F18-425D-8561-785BA8235B6D}"/>
              </a:ext>
            </a:extLst>
          </p:cNvPr>
          <p:cNvSpPr>
            <a:spLocks noGrp="1"/>
          </p:cNvSpPr>
          <p:nvPr>
            <p:ph type="title"/>
          </p:nvPr>
        </p:nvSpPr>
        <p:spPr>
          <a:xfrm>
            <a:off x="1009448" y="-244890"/>
            <a:ext cx="10305466" cy="1325563"/>
          </a:xfrm>
        </p:spPr>
        <p:txBody>
          <a:bodyPr/>
          <a:lstStyle/>
          <a:p>
            <a:r>
              <a:rPr lang="en-IE" sz="4400" dirty="0">
                <a:solidFill>
                  <a:srgbClr val="2CB671"/>
                </a:solidFill>
                <a:latin typeface="Replica-Bold" panose="02000503030000020004" pitchFamily="2" charset="77"/>
                <a:ea typeface="+mj-ea"/>
                <a:cs typeface="+mj-cs"/>
              </a:rPr>
              <a:t>Phases</a:t>
            </a:r>
            <a:endParaRPr lang="en-IE" dirty="0">
              <a:solidFill>
                <a:srgbClr val="2CB671"/>
              </a:solidFill>
            </a:endParaRPr>
          </a:p>
        </p:txBody>
      </p:sp>
      <p:sp>
        <p:nvSpPr>
          <p:cNvPr id="3" name="Content Placeholder 2">
            <a:extLst>
              <a:ext uri="{FF2B5EF4-FFF2-40B4-BE49-F238E27FC236}">
                <a16:creationId xmlns:a16="http://schemas.microsoft.com/office/drawing/2014/main" id="{DAC4F319-9F5E-4DCE-A736-9B0574FF1BB6}"/>
              </a:ext>
            </a:extLst>
          </p:cNvPr>
          <p:cNvSpPr>
            <a:spLocks noGrp="1"/>
          </p:cNvSpPr>
          <p:nvPr>
            <p:ph idx="1"/>
          </p:nvPr>
        </p:nvSpPr>
        <p:spPr>
          <a:xfrm>
            <a:off x="1009448" y="812333"/>
            <a:ext cx="10095331" cy="968063"/>
          </a:xfrm>
        </p:spPr>
        <p:txBody>
          <a:bodyPr>
            <a:normAutofit fontScale="92500" lnSpcReduction="20000"/>
          </a:bodyPr>
          <a:lstStyle/>
          <a:p>
            <a:pPr marL="0" indent="0">
              <a:buNone/>
            </a:pPr>
            <a:r>
              <a:rPr lang="en-GB" dirty="0">
                <a:solidFill>
                  <a:schemeClr val="lt1"/>
                </a:solidFill>
                <a:latin typeface="Replica-Mono" panose="02000609030000020004" pitchFamily="49" charset="77"/>
              </a:rPr>
              <a:t>The different shapes come from the way the Sun illuminates the Moon and how much of that illumination we can see from Earth</a:t>
            </a:r>
            <a:endParaRPr lang="en-IE" dirty="0"/>
          </a:p>
        </p:txBody>
      </p:sp>
      <p:pic>
        <p:nvPicPr>
          <p:cNvPr id="10" name="Picture 9" descr="A picture containing drawing&#10;&#10;Description automatically generated">
            <a:extLst>
              <a:ext uri="{FF2B5EF4-FFF2-40B4-BE49-F238E27FC236}">
                <a16:creationId xmlns:a16="http://schemas.microsoft.com/office/drawing/2014/main" id="{A160BA3A-1846-47BF-AD5E-8F5D766ED0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89CFEB47-8E6B-472F-9596-A282992239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95585" y="1736483"/>
            <a:ext cx="4973326" cy="4993219"/>
          </a:xfrm>
          <a:prstGeom prst="rect">
            <a:avLst/>
          </a:prstGeom>
        </p:spPr>
      </p:pic>
      <p:cxnSp>
        <p:nvCxnSpPr>
          <p:cNvPr id="6" name="Straight Arrow Connector 5">
            <a:extLst>
              <a:ext uri="{FF2B5EF4-FFF2-40B4-BE49-F238E27FC236}">
                <a16:creationId xmlns:a16="http://schemas.microsoft.com/office/drawing/2014/main" id="{EC311CA8-28FA-49A6-A52D-C32B5AF5A275}"/>
              </a:ext>
            </a:extLst>
          </p:cNvPr>
          <p:cNvCxnSpPr/>
          <p:nvPr/>
        </p:nvCxnSpPr>
        <p:spPr>
          <a:xfrm flipV="1">
            <a:off x="1703070" y="2880360"/>
            <a:ext cx="1737360" cy="102870"/>
          </a:xfrm>
          <a:prstGeom prst="straightConnector1">
            <a:avLst/>
          </a:prstGeom>
          <a:ln w="47625">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9" name="Multiplication Sign 8">
            <a:extLst>
              <a:ext uri="{FF2B5EF4-FFF2-40B4-BE49-F238E27FC236}">
                <a16:creationId xmlns:a16="http://schemas.microsoft.com/office/drawing/2014/main" id="{EFE95974-F7F8-4162-8EAD-85DF53929F56}"/>
              </a:ext>
            </a:extLst>
          </p:cNvPr>
          <p:cNvSpPr/>
          <p:nvPr/>
        </p:nvSpPr>
        <p:spPr>
          <a:xfrm>
            <a:off x="876092" y="2411632"/>
            <a:ext cx="875087" cy="112378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15760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2" name="Moon Phases Demonstration">
            <a:hlinkClick r:id="" action="ppaction://media"/>
            <a:extLst>
              <a:ext uri="{FF2B5EF4-FFF2-40B4-BE49-F238E27FC236}">
                <a16:creationId xmlns:a16="http://schemas.microsoft.com/office/drawing/2014/main" id="{6803DB2C-02F9-4FD7-9A62-0976E278100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685800"/>
            <a:ext cx="9753600" cy="5486400"/>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4CB19DA1-A48B-4D13-BF6F-5064D850FF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Tree>
    <p:extLst>
      <p:ext uri="{BB962C8B-B14F-4D97-AF65-F5344CB8AC3E}">
        <p14:creationId xmlns:p14="http://schemas.microsoft.com/office/powerpoint/2010/main" val="301631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2" name="lunar phase video from screenrecorder">
            <a:hlinkClick r:id="" action="ppaction://media"/>
            <a:extLst>
              <a:ext uri="{FF2B5EF4-FFF2-40B4-BE49-F238E27FC236}">
                <a16:creationId xmlns:a16="http://schemas.microsoft.com/office/drawing/2014/main" id="{6F456A3D-CC96-407A-9237-B546D57F3F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86100" y="-2003505"/>
            <a:ext cx="5520690" cy="11978593"/>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FA22FEC9-6D4C-4F5E-96E0-5A8BCD8CD65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Tree>
    <p:extLst>
      <p:ext uri="{BB962C8B-B14F-4D97-AF65-F5344CB8AC3E}">
        <p14:creationId xmlns:p14="http://schemas.microsoft.com/office/powerpoint/2010/main" val="169116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30BA491-DA21-4F2C-AB50-5B943FD006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7" y="10"/>
            <a:ext cx="12191999" cy="6857990"/>
          </a:xfrm>
          <a:prstGeom prst="rect">
            <a:avLst/>
          </a:prstGeom>
        </p:spPr>
      </p:pic>
      <p:sp>
        <p:nvSpPr>
          <p:cNvPr id="80" name="Rectangle 79">
            <a:extLst>
              <a:ext uri="{FF2B5EF4-FFF2-40B4-BE49-F238E27FC236}">
                <a16:creationId xmlns:a16="http://schemas.microsoft.com/office/drawing/2014/main"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6F166F3-C1C7-4221-A624-E9994A0DF925}"/>
              </a:ext>
            </a:extLst>
          </p:cNvPr>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a:solidFill>
                  <a:srgbClr val="FFFFFF"/>
                </a:solidFill>
                <a:latin typeface="+mj-lt"/>
                <a:ea typeface="+mj-ea"/>
                <a:cs typeface="+mj-cs"/>
              </a:rPr>
              <a:t>Investigation</a:t>
            </a:r>
          </a:p>
        </p:txBody>
      </p:sp>
      <p:pic>
        <p:nvPicPr>
          <p:cNvPr id="4" name="Picture 3" descr="A picture containing drawing&#10;&#10;Description automatically generated">
            <a:extLst>
              <a:ext uri="{FF2B5EF4-FFF2-40B4-BE49-F238E27FC236}">
                <a16:creationId xmlns:a16="http://schemas.microsoft.com/office/drawing/2014/main" id="{7C70E609-C623-4067-8491-70FC145596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Tree>
    <p:extLst>
      <p:ext uri="{BB962C8B-B14F-4D97-AF65-F5344CB8AC3E}">
        <p14:creationId xmlns:p14="http://schemas.microsoft.com/office/powerpoint/2010/main" val="70362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417A4388-81CA-4083-B91A-3FDE5E3116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pic>
        <p:nvPicPr>
          <p:cNvPr id="7" name="Picture 6" descr="Icon&#10;&#10;Description automatically generated with low confidence">
            <a:extLst>
              <a:ext uri="{FF2B5EF4-FFF2-40B4-BE49-F238E27FC236}">
                <a16:creationId xmlns:a16="http://schemas.microsoft.com/office/drawing/2014/main" id="{2255E597-671F-4DFB-9879-B67ED4768C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32462" y="701004"/>
            <a:ext cx="4984283" cy="2245395"/>
          </a:xfrm>
          <a:prstGeom prst="rect">
            <a:avLst/>
          </a:prstGeom>
        </p:spPr>
      </p:pic>
      <p:pic>
        <p:nvPicPr>
          <p:cNvPr id="5" name="Picture 4">
            <a:extLst>
              <a:ext uri="{FF2B5EF4-FFF2-40B4-BE49-F238E27FC236}">
                <a16:creationId xmlns:a16="http://schemas.microsoft.com/office/drawing/2014/main" id="{16BBA92B-05CD-4BEB-A611-94F9409E7513}"/>
              </a:ext>
            </a:extLst>
          </p:cNvPr>
          <p:cNvPicPr/>
          <p:nvPr/>
        </p:nvPicPr>
        <p:blipFill>
          <a:blip r:embed="rId5" cstate="email">
            <a:extLst>
              <a:ext uri="{28A0092B-C50C-407E-A947-70E740481C1C}">
                <a14:useLocalDpi xmlns:a14="http://schemas.microsoft.com/office/drawing/2010/main"/>
              </a:ext>
            </a:extLst>
          </a:blip>
          <a:stretch>
            <a:fillRect/>
          </a:stretch>
        </p:blipFill>
        <p:spPr>
          <a:xfrm>
            <a:off x="5932462" y="3296355"/>
            <a:ext cx="4967111" cy="3063841"/>
          </a:xfrm>
          <a:prstGeom prst="rect">
            <a:avLst/>
          </a:prstGeom>
        </p:spPr>
      </p:pic>
      <p:pic>
        <p:nvPicPr>
          <p:cNvPr id="4" name="Picture 3" descr="Diagram&#10;&#10;Description automatically generated">
            <a:extLst>
              <a:ext uri="{FF2B5EF4-FFF2-40B4-BE49-F238E27FC236}">
                <a16:creationId xmlns:a16="http://schemas.microsoft.com/office/drawing/2014/main" id="{CC00EB57-060E-46D7-8ADC-ABD28FF1004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6600" y="97460"/>
            <a:ext cx="4598973" cy="6663079"/>
          </a:xfrm>
          <a:prstGeom prst="rect">
            <a:avLst/>
          </a:prstGeom>
        </p:spPr>
      </p:pic>
    </p:spTree>
    <p:extLst>
      <p:ext uri="{BB962C8B-B14F-4D97-AF65-F5344CB8AC3E}">
        <p14:creationId xmlns:p14="http://schemas.microsoft.com/office/powerpoint/2010/main" val="673300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useBgFill="1">
        <p:nvSpPr>
          <p:cNvPr id="21" name="Rectangle 11">
            <a:extLst>
              <a:ext uri="{FF2B5EF4-FFF2-40B4-BE49-F238E27FC236}">
                <a16:creationId xmlns:a16="http://schemas.microsoft.com/office/drawing/2014/main" id="{C96C8BAF-68F3-4B78-B238-35DF5D8656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3">
            <a:extLst>
              <a:ext uri="{FF2B5EF4-FFF2-40B4-BE49-F238E27FC236}">
                <a16:creationId xmlns:a16="http://schemas.microsoft.com/office/drawing/2014/main" id="{4F4CD6D0-5A87-4BA2-A13A-0E40511C3CF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5" name="Rectangle 14">
              <a:extLst>
                <a:ext uri="{FF2B5EF4-FFF2-40B4-BE49-F238E27FC236}">
                  <a16:creationId xmlns:a16="http://schemas.microsoft.com/office/drawing/2014/main" id="{5877EAC0-2063-444D-8EE9-72FED2E03B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15">
              <a:extLst>
                <a:ext uri="{FF2B5EF4-FFF2-40B4-BE49-F238E27FC236}">
                  <a16:creationId xmlns:a16="http://schemas.microsoft.com/office/drawing/2014/main" id="{2C155BF8-661A-4F4A-B4EC-923105C692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iagram&#10;&#10;Description automatically generated">
            <a:extLst>
              <a:ext uri="{FF2B5EF4-FFF2-40B4-BE49-F238E27FC236}">
                <a16:creationId xmlns:a16="http://schemas.microsoft.com/office/drawing/2014/main" id="{8FA0B4B1-9187-4040-8DFC-C940289EF3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568" y="951908"/>
            <a:ext cx="3209544" cy="4651513"/>
          </a:xfrm>
          <a:prstGeom prst="rect">
            <a:avLst/>
          </a:prstGeom>
        </p:spPr>
      </p:pic>
      <p:grpSp>
        <p:nvGrpSpPr>
          <p:cNvPr id="27" name="Group 17">
            <a:extLst>
              <a:ext uri="{FF2B5EF4-FFF2-40B4-BE49-F238E27FC236}">
                <a16:creationId xmlns:a16="http://schemas.microsoft.com/office/drawing/2014/main" id="{E9537076-EF48-4F72-9164-FD8260D550A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9" name="Rectangle 18">
              <a:extLst>
                <a:ext uri="{FF2B5EF4-FFF2-40B4-BE49-F238E27FC236}">
                  <a16:creationId xmlns:a16="http://schemas.microsoft.com/office/drawing/2014/main" id="{689673CB-C48B-4D05-B6E4-B88CD5BAA0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6C31A20-B341-476E-8C04-A26C87E149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descr="Diagram&#10;&#10;Description automatically generated with low confidence">
            <a:extLst>
              <a:ext uri="{FF2B5EF4-FFF2-40B4-BE49-F238E27FC236}">
                <a16:creationId xmlns:a16="http://schemas.microsoft.com/office/drawing/2014/main" id="{A99D5633-C4E6-413F-9988-84ED48C1BB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87333" y="960304"/>
            <a:ext cx="3209544" cy="4634721"/>
          </a:xfrm>
          <a:prstGeom prst="rect">
            <a:avLst/>
          </a:prstGeom>
        </p:spPr>
      </p:pic>
      <p:grpSp>
        <p:nvGrpSpPr>
          <p:cNvPr id="22" name="Group 21">
            <a:extLst>
              <a:ext uri="{FF2B5EF4-FFF2-40B4-BE49-F238E27FC236}">
                <a16:creationId xmlns:a16="http://schemas.microsoft.com/office/drawing/2014/main" id="{6EFC3492-86BD-4D75-B5B4-C2DBFE0BD1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3" name="Rectangle 22">
              <a:extLst>
                <a:ext uri="{FF2B5EF4-FFF2-40B4-BE49-F238E27FC236}">
                  <a16:creationId xmlns:a16="http://schemas.microsoft.com/office/drawing/2014/main" id="{F72E5074-2516-4705-BFF1-F508394A0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2259E4C-F24C-4180-AEC3-76255D535E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Diagram&#10;&#10;Description automatically generated">
            <a:extLst>
              <a:ext uri="{FF2B5EF4-FFF2-40B4-BE49-F238E27FC236}">
                <a16:creationId xmlns:a16="http://schemas.microsoft.com/office/drawing/2014/main" id="{CEAAEDA4-39D7-4CD5-85FF-6716146820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75887" y="976917"/>
            <a:ext cx="3209544" cy="4601496"/>
          </a:xfrm>
          <a:prstGeom prst="rect">
            <a:avLst/>
          </a:prstGeom>
        </p:spPr>
      </p:pic>
    </p:spTree>
    <p:extLst>
      <p:ext uri="{BB962C8B-B14F-4D97-AF65-F5344CB8AC3E}">
        <p14:creationId xmlns:p14="http://schemas.microsoft.com/office/powerpoint/2010/main" val="3478013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3" name="Picture 2" descr="Diagram, shape, rectangle&#10;&#10;Description automatically generated">
            <a:extLst>
              <a:ext uri="{FF2B5EF4-FFF2-40B4-BE49-F238E27FC236}">
                <a16:creationId xmlns:a16="http://schemas.microsoft.com/office/drawing/2014/main" id="{F57679B5-F213-4809-B318-7B206FF64A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37316" y="181414"/>
            <a:ext cx="4692284" cy="6495172"/>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9D1C963F-812A-4B1B-A06A-098163BF68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Tree>
    <p:extLst>
      <p:ext uri="{BB962C8B-B14F-4D97-AF65-F5344CB8AC3E}">
        <p14:creationId xmlns:p14="http://schemas.microsoft.com/office/powerpoint/2010/main" val="2656581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1B6DF746-E53B-43C0-A236-977937F0EB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
        <p:nvSpPr>
          <p:cNvPr id="4" name="Title 3">
            <a:extLst>
              <a:ext uri="{FF2B5EF4-FFF2-40B4-BE49-F238E27FC236}">
                <a16:creationId xmlns:a16="http://schemas.microsoft.com/office/drawing/2014/main" id="{9D8A8BFD-5171-458D-AF25-F1A4DDCC235C}"/>
              </a:ext>
            </a:extLst>
          </p:cNvPr>
          <p:cNvSpPr txBox="1">
            <a:spLocks/>
          </p:cNvSpPr>
          <p:nvPr/>
        </p:nvSpPr>
        <p:spPr>
          <a:xfrm>
            <a:off x="219362" y="718472"/>
            <a:ext cx="11769212" cy="1311128"/>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8800" dirty="0">
                <a:solidFill>
                  <a:schemeClr val="bg1"/>
                </a:solidFill>
                <a:latin typeface="Replica-Bold" panose="02000503030000020004" pitchFamily="2" charset="77"/>
              </a:rPr>
              <a:t>Synchronous Rotation</a:t>
            </a:r>
          </a:p>
        </p:txBody>
      </p:sp>
      <p:pic>
        <p:nvPicPr>
          <p:cNvPr id="6" name="Rotating Moon from LRO">
            <a:hlinkClick r:id="" action="ppaction://media"/>
            <a:extLst>
              <a:ext uri="{FF2B5EF4-FFF2-40B4-BE49-F238E27FC236}">
                <a16:creationId xmlns:a16="http://schemas.microsoft.com/office/drawing/2014/main" id="{CB97ED61-5B39-4A93-B962-9936502B95B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99195" y="2048454"/>
            <a:ext cx="4809546" cy="4809546"/>
          </a:xfrm>
          <a:prstGeom prst="rect">
            <a:avLst/>
          </a:prstGeom>
        </p:spPr>
      </p:pic>
    </p:spTree>
    <p:extLst>
      <p:ext uri="{BB962C8B-B14F-4D97-AF65-F5344CB8AC3E}">
        <p14:creationId xmlns:p14="http://schemas.microsoft.com/office/powerpoint/2010/main" val="324459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6F31DB-6B1F-43D5-841C-898D56B4C55D}"/>
              </a:ext>
            </a:extLst>
          </p:cNvPr>
          <p:cNvSpPr>
            <a:spLocks noGrp="1"/>
          </p:cNvSpPr>
          <p:nvPr>
            <p:ph idx="1"/>
          </p:nvPr>
        </p:nvSpPr>
        <p:spPr>
          <a:xfrm>
            <a:off x="838200" y="2799292"/>
            <a:ext cx="10515600" cy="3238155"/>
          </a:xfrm>
        </p:spPr>
        <p:txBody>
          <a:bodyPr>
            <a:normAutofit/>
          </a:bodyPr>
          <a:lstStyle/>
          <a:p>
            <a:r>
              <a:rPr lang="en-IE" dirty="0">
                <a:solidFill>
                  <a:schemeClr val="bg1">
                    <a:lumMod val="75000"/>
                  </a:schemeClr>
                </a:solidFill>
              </a:rPr>
              <a:t>Lunar Phases</a:t>
            </a:r>
          </a:p>
          <a:p>
            <a:r>
              <a:rPr lang="en-IE" dirty="0">
                <a:solidFill>
                  <a:schemeClr val="bg1">
                    <a:lumMod val="75000"/>
                  </a:schemeClr>
                </a:solidFill>
              </a:rPr>
              <a:t>Synchronous Rotation</a:t>
            </a:r>
          </a:p>
          <a:p>
            <a:r>
              <a:rPr lang="en-IE" dirty="0">
                <a:solidFill>
                  <a:schemeClr val="bg1">
                    <a:lumMod val="75000"/>
                  </a:schemeClr>
                </a:solidFill>
              </a:rPr>
              <a:t>Topography</a:t>
            </a:r>
          </a:p>
          <a:p>
            <a:r>
              <a:rPr lang="en-IE" dirty="0">
                <a:solidFill>
                  <a:schemeClr val="bg1">
                    <a:lumMod val="75000"/>
                  </a:schemeClr>
                </a:solidFill>
              </a:rPr>
              <a:t>Craters</a:t>
            </a:r>
          </a:p>
          <a:p>
            <a:r>
              <a:rPr lang="en-IE" dirty="0">
                <a:solidFill>
                  <a:schemeClr val="bg1">
                    <a:lumMod val="75000"/>
                  </a:schemeClr>
                </a:solidFill>
              </a:rPr>
              <a:t>Moon Mountains</a:t>
            </a:r>
          </a:p>
          <a:p>
            <a:r>
              <a:rPr lang="en-IE" dirty="0">
                <a:solidFill>
                  <a:schemeClr val="bg1">
                    <a:lumMod val="75000"/>
                  </a:schemeClr>
                </a:solidFill>
              </a:rPr>
              <a:t>Moon Missions and Challenges</a:t>
            </a:r>
          </a:p>
          <a:p>
            <a:pPr marL="0" indent="0">
              <a:buNone/>
            </a:pPr>
            <a:endParaRPr lang="en-IE" dirty="0"/>
          </a:p>
          <a:p>
            <a:endParaRPr lang="en-IE" dirty="0"/>
          </a:p>
          <a:p>
            <a:endParaRPr lang="en-IE" dirty="0"/>
          </a:p>
        </p:txBody>
      </p:sp>
      <p:sp>
        <p:nvSpPr>
          <p:cNvPr id="4" name="Title 3">
            <a:extLst>
              <a:ext uri="{FF2B5EF4-FFF2-40B4-BE49-F238E27FC236}">
                <a16:creationId xmlns:a16="http://schemas.microsoft.com/office/drawing/2014/main" id="{A6FA0B90-3FCA-4FAC-955D-AE9229E62ECE}"/>
              </a:ext>
            </a:extLst>
          </p:cNvPr>
          <p:cNvSpPr txBox="1">
            <a:spLocks noGrp="1"/>
          </p:cNvSpPr>
          <p:nvPr>
            <p:ph type="title"/>
          </p:nvPr>
        </p:nvSpPr>
        <p:spPr>
          <a:xfrm>
            <a:off x="838200" y="1251952"/>
            <a:ext cx="10515600" cy="1325563"/>
          </a:xfrm>
          <a:prstGeom prst="rect">
            <a:avLst/>
          </a:prstGeom>
          <a:noFill/>
        </p:spPr>
        <p:txBody>
          <a:bodyPr wrap="square">
            <a:spAutoFit/>
          </a:bodyPr>
          <a:lstStyle/>
          <a:p>
            <a:r>
              <a:rPr lang="en-IE" sz="8800" dirty="0">
                <a:solidFill>
                  <a:schemeClr val="bg1"/>
                </a:solidFill>
                <a:latin typeface="Replica-Bold" panose="02000503030000020004" pitchFamily="2" charset="77"/>
                <a:ea typeface="+mj-ea"/>
                <a:cs typeface="+mj-cs"/>
              </a:rPr>
              <a:t>Our Moon</a:t>
            </a:r>
          </a:p>
        </p:txBody>
      </p:sp>
      <p:pic>
        <p:nvPicPr>
          <p:cNvPr id="5" name="Picture 4" descr="A picture containing drawing&#10;&#10;Description automatically generated">
            <a:extLst>
              <a:ext uri="{FF2B5EF4-FFF2-40B4-BE49-F238E27FC236}">
                <a16:creationId xmlns:a16="http://schemas.microsoft.com/office/drawing/2014/main" id="{FE98EAA3-4117-4764-AC71-E373AF1D2D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20787" y="-109296"/>
            <a:ext cx="3478776" cy="1091093"/>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5F7CF4C3-AD9A-4F47-BF1E-3209ADF04E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81619" y="5462588"/>
            <a:ext cx="2381249" cy="1395412"/>
          </a:xfrm>
          <a:prstGeom prst="rect">
            <a:avLst/>
          </a:prstGeom>
        </p:spPr>
      </p:pic>
      <p:pic>
        <p:nvPicPr>
          <p:cNvPr id="7" name="Picture 6" descr="A picture containing object, drawing, clock&#10;&#10;Description automatically generated">
            <a:extLst>
              <a:ext uri="{FF2B5EF4-FFF2-40B4-BE49-F238E27FC236}">
                <a16:creationId xmlns:a16="http://schemas.microsoft.com/office/drawing/2014/main" id="{F691F173-406B-4596-A392-4D71A70CF2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28397" y="5817379"/>
            <a:ext cx="2076199" cy="837177"/>
          </a:xfrm>
          <a:prstGeom prst="rect">
            <a:avLst/>
          </a:prstGeom>
        </p:spPr>
      </p:pic>
      <p:pic>
        <p:nvPicPr>
          <p:cNvPr id="8" name="Picture 7">
            <a:extLst>
              <a:ext uri="{FF2B5EF4-FFF2-40B4-BE49-F238E27FC236}">
                <a16:creationId xmlns:a16="http://schemas.microsoft.com/office/drawing/2014/main" id="{28DC7FD6-1AE6-462B-89C6-19DFD7646C1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2680" y="240399"/>
            <a:ext cx="2598420" cy="688848"/>
          </a:xfrm>
          <a:prstGeom prst="rect">
            <a:avLst/>
          </a:prstGeom>
        </p:spPr>
      </p:pic>
      <p:pic>
        <p:nvPicPr>
          <p:cNvPr id="2050" name="Picture 2" descr="Image result for moon">
            <a:extLst>
              <a:ext uri="{FF2B5EF4-FFF2-40B4-BE49-F238E27FC236}">
                <a16:creationId xmlns:a16="http://schemas.microsoft.com/office/drawing/2014/main" id="{4294D57B-14A9-4EA4-8282-8B454ACAEA6E}"/>
              </a:ext>
            </a:extLst>
          </p:cNvPr>
          <p:cNvPicPr>
            <a:picLocks noChangeAspect="1" noChangeArrowheads="1"/>
          </p:cNvPicPr>
          <p:nvPr/>
        </p:nvPicPr>
        <p:blipFill>
          <a:blip r:embed="rId7">
            <a:alphaModFix amt="83000"/>
            <a:extLst>
              <a:ext uri="{28A0092B-C50C-407E-A947-70E740481C1C}">
                <a14:useLocalDpi xmlns:a14="http://schemas.microsoft.com/office/drawing/2010/main"/>
              </a:ext>
            </a:extLst>
          </a:blip>
          <a:srcRect/>
          <a:stretch>
            <a:fillRect/>
          </a:stretch>
        </p:blipFill>
        <p:spPr bwMode="auto">
          <a:xfrm>
            <a:off x="6773975" y="1364423"/>
            <a:ext cx="3886200" cy="3918721"/>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481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2" name="Picture 4" descr="Image result for near and far side moon">
            <a:extLst>
              <a:ext uri="{FF2B5EF4-FFF2-40B4-BE49-F238E27FC236}">
                <a16:creationId xmlns:a16="http://schemas.microsoft.com/office/drawing/2014/main" id="{7E719E3A-693F-47D5-82A8-57D110FF4C9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7604"/>
            <a:ext cx="12192000" cy="68856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drawing&#10;&#10;Description automatically generated">
            <a:extLst>
              <a:ext uri="{FF2B5EF4-FFF2-40B4-BE49-F238E27FC236}">
                <a16:creationId xmlns:a16="http://schemas.microsoft.com/office/drawing/2014/main" id="{E3A9BDF8-EFD7-4244-9974-57F0EFB251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Tree>
    <p:extLst>
      <p:ext uri="{BB962C8B-B14F-4D97-AF65-F5344CB8AC3E}">
        <p14:creationId xmlns:p14="http://schemas.microsoft.com/office/powerpoint/2010/main" val="1592773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miley moon with music">
            <a:hlinkClick r:id="" action="ppaction://media"/>
            <a:extLst>
              <a:ext uri="{FF2B5EF4-FFF2-40B4-BE49-F238E27FC236}">
                <a16:creationId xmlns:a16="http://schemas.microsoft.com/office/drawing/2014/main" id="{18DFEA10-88DD-44A0-BCC8-67098ECED4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92000" cy="7008812"/>
          </a:xfrm>
          <a:prstGeom prst="rect">
            <a:avLst/>
          </a:prstGeom>
        </p:spPr>
      </p:pic>
    </p:spTree>
    <p:extLst>
      <p:ext uri="{BB962C8B-B14F-4D97-AF65-F5344CB8AC3E}">
        <p14:creationId xmlns:p14="http://schemas.microsoft.com/office/powerpoint/2010/main" val="96654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2" name="Moon rotation video stop motion">
            <a:hlinkClick r:id="" action="ppaction://media"/>
            <a:extLst>
              <a:ext uri="{FF2B5EF4-FFF2-40B4-BE49-F238E27FC236}">
                <a16:creationId xmlns:a16="http://schemas.microsoft.com/office/drawing/2014/main" id="{8BB18D9A-F9D0-4182-A9D3-6F5E273344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79829" y="0"/>
            <a:ext cx="6858000" cy="6858000"/>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B3AAD0C4-9306-46A2-BB56-820D7F8149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
        <p:nvSpPr>
          <p:cNvPr id="4" name="TextBox 3">
            <a:extLst>
              <a:ext uri="{FF2B5EF4-FFF2-40B4-BE49-F238E27FC236}">
                <a16:creationId xmlns:a16="http://schemas.microsoft.com/office/drawing/2014/main" id="{9A911CF9-41A4-4D71-80D6-11614FA80FFF}"/>
              </a:ext>
            </a:extLst>
          </p:cNvPr>
          <p:cNvSpPr txBox="1"/>
          <p:nvPr/>
        </p:nvSpPr>
        <p:spPr>
          <a:xfrm>
            <a:off x="451914" y="3429000"/>
            <a:ext cx="2811985" cy="1200329"/>
          </a:xfrm>
          <a:prstGeom prst="rect">
            <a:avLst/>
          </a:prstGeom>
          <a:noFill/>
        </p:spPr>
        <p:txBody>
          <a:bodyPr wrap="square" rtlCol="0">
            <a:spAutoFit/>
          </a:bodyPr>
          <a:lstStyle/>
          <a:p>
            <a:r>
              <a:rPr lang="en-IE" dirty="0">
                <a:solidFill>
                  <a:schemeClr val="bg1"/>
                </a:solidFill>
              </a:rPr>
              <a:t>Rotation: we only see one face of the moon from Earth throughout its orbital period.</a:t>
            </a:r>
          </a:p>
        </p:txBody>
      </p:sp>
      <p:sp>
        <p:nvSpPr>
          <p:cNvPr id="5" name="TextBox 4">
            <a:extLst>
              <a:ext uri="{FF2B5EF4-FFF2-40B4-BE49-F238E27FC236}">
                <a16:creationId xmlns:a16="http://schemas.microsoft.com/office/drawing/2014/main" id="{BC9561EB-FEA0-4EA8-BD66-26DCD773385E}"/>
              </a:ext>
            </a:extLst>
          </p:cNvPr>
          <p:cNvSpPr txBox="1"/>
          <p:nvPr/>
        </p:nvSpPr>
        <p:spPr>
          <a:xfrm>
            <a:off x="451915" y="1147083"/>
            <a:ext cx="2476499" cy="1477328"/>
          </a:xfrm>
          <a:prstGeom prst="rect">
            <a:avLst/>
          </a:prstGeom>
          <a:noFill/>
        </p:spPr>
        <p:txBody>
          <a:bodyPr wrap="square" rtlCol="0">
            <a:spAutoFit/>
          </a:bodyPr>
          <a:lstStyle/>
          <a:p>
            <a:r>
              <a:rPr lang="en-IE" dirty="0">
                <a:solidFill>
                  <a:schemeClr val="bg1"/>
                </a:solidFill>
              </a:rPr>
              <a:t>No rotation: all sides of the moon would be visible from Earth at some point during its orbital period.</a:t>
            </a:r>
          </a:p>
        </p:txBody>
      </p:sp>
      <p:pic>
        <p:nvPicPr>
          <p:cNvPr id="3074" name="Picture 2" descr="Image result for stop motion sudio">
            <a:extLst>
              <a:ext uri="{FF2B5EF4-FFF2-40B4-BE49-F238E27FC236}">
                <a16:creationId xmlns:a16="http://schemas.microsoft.com/office/drawing/2014/main" id="{9E556622-1037-4A16-A0CA-96299177EDB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63210" y="5901464"/>
            <a:ext cx="785791" cy="81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70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2" name="Picture 2" descr="Image result for moon formed by collisions">
            <a:extLst>
              <a:ext uri="{FF2B5EF4-FFF2-40B4-BE49-F238E27FC236}">
                <a16:creationId xmlns:a16="http://schemas.microsoft.com/office/drawing/2014/main" id="{78A10C74-00A5-4142-8EF0-F9B72AA9E1B3}"/>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2991395" y="1600654"/>
            <a:ext cx="5970291" cy="43499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drawing&#10;&#10;Description automatically generated">
            <a:extLst>
              <a:ext uri="{FF2B5EF4-FFF2-40B4-BE49-F238E27FC236}">
                <a16:creationId xmlns:a16="http://schemas.microsoft.com/office/drawing/2014/main" id="{AE220973-0110-4A8C-9D5D-8E6B1BCAF4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
        <p:nvSpPr>
          <p:cNvPr id="4" name="Title 1">
            <a:extLst>
              <a:ext uri="{FF2B5EF4-FFF2-40B4-BE49-F238E27FC236}">
                <a16:creationId xmlns:a16="http://schemas.microsoft.com/office/drawing/2014/main" id="{AC1CB33C-57F0-45E2-AAE8-352993232480}"/>
              </a:ext>
            </a:extLst>
          </p:cNvPr>
          <p:cNvSpPr txBox="1">
            <a:spLocks/>
          </p:cNvSpPr>
          <p:nvPr/>
        </p:nvSpPr>
        <p:spPr>
          <a:xfrm>
            <a:off x="976009" y="40572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6000" dirty="0">
                <a:solidFill>
                  <a:srgbClr val="2CB671"/>
                </a:solidFill>
                <a:latin typeface="Replica-Bold" panose="02000503030000020004" pitchFamily="2" charset="77"/>
              </a:rPr>
              <a:t>Our Moon</a:t>
            </a:r>
            <a:endParaRPr lang="en-IE" sz="6000" dirty="0">
              <a:solidFill>
                <a:srgbClr val="2CB671"/>
              </a:solidFill>
            </a:endParaRPr>
          </a:p>
        </p:txBody>
      </p:sp>
    </p:spTree>
    <p:extLst>
      <p:ext uri="{BB962C8B-B14F-4D97-AF65-F5344CB8AC3E}">
        <p14:creationId xmlns:p14="http://schemas.microsoft.com/office/powerpoint/2010/main" val="1939456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46348-4F18-425D-8561-785BA8235B6D}"/>
              </a:ext>
            </a:extLst>
          </p:cNvPr>
          <p:cNvSpPr>
            <a:spLocks noGrp="1"/>
          </p:cNvSpPr>
          <p:nvPr>
            <p:ph type="title"/>
          </p:nvPr>
        </p:nvSpPr>
        <p:spPr>
          <a:xfrm>
            <a:off x="949884" y="275091"/>
            <a:ext cx="10515600" cy="1325563"/>
          </a:xfrm>
        </p:spPr>
        <p:txBody>
          <a:bodyPr>
            <a:normAutofit/>
          </a:bodyPr>
          <a:lstStyle/>
          <a:p>
            <a:r>
              <a:rPr lang="en-IE" sz="6000" dirty="0">
                <a:solidFill>
                  <a:srgbClr val="2CB671"/>
                </a:solidFill>
                <a:latin typeface="Replica-Bold" panose="02000503030000020004" pitchFamily="2" charset="77"/>
                <a:ea typeface="+mj-ea"/>
                <a:cs typeface="+mj-cs"/>
              </a:rPr>
              <a:t>Our Moo</a:t>
            </a:r>
            <a:r>
              <a:rPr lang="en-IE" sz="6000" dirty="0">
                <a:solidFill>
                  <a:srgbClr val="2CB671"/>
                </a:solidFill>
                <a:latin typeface="Replica-Bold" panose="02000503030000020004" pitchFamily="2" charset="77"/>
              </a:rPr>
              <a:t>n</a:t>
            </a:r>
            <a:endParaRPr lang="en-IE" sz="6000" dirty="0">
              <a:solidFill>
                <a:srgbClr val="2CB671"/>
              </a:solidFill>
            </a:endParaRPr>
          </a:p>
        </p:txBody>
      </p:sp>
      <p:sp>
        <p:nvSpPr>
          <p:cNvPr id="3" name="Content Placeholder 2">
            <a:extLst>
              <a:ext uri="{FF2B5EF4-FFF2-40B4-BE49-F238E27FC236}">
                <a16:creationId xmlns:a16="http://schemas.microsoft.com/office/drawing/2014/main" id="{DAC4F319-9F5E-4DCE-A736-9B0574FF1BB6}"/>
              </a:ext>
            </a:extLst>
          </p:cNvPr>
          <p:cNvSpPr>
            <a:spLocks noGrp="1"/>
          </p:cNvSpPr>
          <p:nvPr>
            <p:ph idx="1"/>
          </p:nvPr>
        </p:nvSpPr>
        <p:spPr>
          <a:xfrm>
            <a:off x="223368" y="1473274"/>
            <a:ext cx="6428849" cy="4675781"/>
          </a:xfrm>
        </p:spPr>
        <p:txBody>
          <a:bodyPr>
            <a:normAutofit fontScale="47500" lnSpcReduction="20000"/>
          </a:bodyPr>
          <a:lstStyle/>
          <a:p>
            <a:pPr>
              <a:lnSpc>
                <a:spcPct val="150000"/>
              </a:lnSpc>
            </a:pPr>
            <a:r>
              <a:rPr lang="en-GB" sz="3600" dirty="0">
                <a:solidFill>
                  <a:schemeClr val="lt1"/>
                </a:solidFill>
                <a:latin typeface="Replica-Mono" panose="02000609030000020004" pitchFamily="49" charset="77"/>
              </a:rPr>
              <a:t>x400 smaller in diameter than the Sun</a:t>
            </a:r>
          </a:p>
          <a:p>
            <a:pPr>
              <a:lnSpc>
                <a:spcPct val="150000"/>
              </a:lnSpc>
            </a:pPr>
            <a:r>
              <a:rPr lang="en-GB" sz="3600" dirty="0">
                <a:solidFill>
                  <a:schemeClr val="lt1"/>
                </a:solidFill>
                <a:latin typeface="Replica-Mono" panose="02000609030000020004" pitchFamily="49" charset="77"/>
              </a:rPr>
              <a:t>x400 closer to Earth than the Sun</a:t>
            </a:r>
          </a:p>
          <a:p>
            <a:pPr>
              <a:lnSpc>
                <a:spcPct val="150000"/>
              </a:lnSpc>
            </a:pPr>
            <a:r>
              <a:rPr lang="en-GB" sz="3600" dirty="0">
                <a:solidFill>
                  <a:schemeClr val="lt1"/>
                </a:solidFill>
                <a:latin typeface="Replica-Mono" panose="02000609030000020004" pitchFamily="49" charset="77"/>
              </a:rPr>
              <a:t>It reflects the light of the Sun</a:t>
            </a:r>
          </a:p>
          <a:p>
            <a:pPr>
              <a:lnSpc>
                <a:spcPct val="150000"/>
              </a:lnSpc>
            </a:pPr>
            <a:r>
              <a:rPr lang="en-GB" sz="3600" dirty="0">
                <a:solidFill>
                  <a:schemeClr val="lt1"/>
                </a:solidFill>
                <a:latin typeface="Replica-Mono" panose="02000609030000020004" pitchFamily="49" charset="77"/>
              </a:rPr>
              <a:t>We only see one face </a:t>
            </a:r>
          </a:p>
          <a:p>
            <a:pPr>
              <a:lnSpc>
                <a:spcPct val="150000"/>
              </a:lnSpc>
            </a:pPr>
            <a:r>
              <a:rPr lang="en-GB" sz="3600" dirty="0">
                <a:solidFill>
                  <a:schemeClr val="lt1"/>
                </a:solidFill>
                <a:latin typeface="Replica-Mono" panose="02000609030000020004" pitchFamily="49" charset="77"/>
              </a:rPr>
              <a:t>Earth’s only natural satellite </a:t>
            </a:r>
          </a:p>
          <a:p>
            <a:pPr>
              <a:lnSpc>
                <a:spcPct val="150000"/>
              </a:lnSpc>
            </a:pPr>
            <a:r>
              <a:rPr lang="en-GB" sz="3600" dirty="0">
                <a:solidFill>
                  <a:schemeClr val="lt1"/>
                </a:solidFill>
                <a:latin typeface="Replica-Mono" panose="02000609030000020004" pitchFamily="49" charset="77"/>
              </a:rPr>
              <a:t>Gravity is only about 17% as strong as gravity on Earth.</a:t>
            </a:r>
          </a:p>
          <a:p>
            <a:pPr>
              <a:lnSpc>
                <a:spcPct val="150000"/>
              </a:lnSpc>
            </a:pPr>
            <a:r>
              <a:rPr lang="en-GB" sz="3600" dirty="0">
                <a:solidFill>
                  <a:schemeClr val="lt1"/>
                </a:solidFill>
                <a:latin typeface="Replica-Mono" panose="02000609030000020004" pitchFamily="49" charset="77"/>
              </a:rPr>
              <a:t>It’s one of the biggest moons in the Solar System and by far the biggest in comparison to its planet</a:t>
            </a:r>
            <a:endParaRPr lang="en-IE" sz="3600" dirty="0">
              <a:solidFill>
                <a:schemeClr val="lt1"/>
              </a:solidFill>
              <a:latin typeface="Replica-Mono" panose="02000609030000020004" pitchFamily="49" charset="77"/>
            </a:endParaRPr>
          </a:p>
        </p:txBody>
      </p:sp>
      <p:pic>
        <p:nvPicPr>
          <p:cNvPr id="5" name="Picture 4" descr="A picture containing photo, black, sitting, white&#10;&#10;Description automatically generated">
            <a:extLst>
              <a:ext uri="{FF2B5EF4-FFF2-40B4-BE49-F238E27FC236}">
                <a16:creationId xmlns:a16="http://schemas.microsoft.com/office/drawing/2014/main" id="{90305768-EBCA-4DC2-AAF7-032E274FB6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26950" y="1452942"/>
            <a:ext cx="4919867" cy="4675781"/>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AD448053-0A28-4AB5-B61A-F4756B9D1A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Tree>
    <p:extLst>
      <p:ext uri="{BB962C8B-B14F-4D97-AF65-F5344CB8AC3E}">
        <p14:creationId xmlns:p14="http://schemas.microsoft.com/office/powerpoint/2010/main" val="1258876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4C82B7A2-9D1E-4C93-B63D-071FC38EA55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drawing&#10;&#10;Description automatically generated">
            <a:extLst>
              <a:ext uri="{FF2B5EF4-FFF2-40B4-BE49-F238E27FC236}">
                <a16:creationId xmlns:a16="http://schemas.microsoft.com/office/drawing/2014/main" id="{9EFDC96F-81FB-41D4-AD20-61D9C93B45F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Tree>
    <p:extLst>
      <p:ext uri="{BB962C8B-B14F-4D97-AF65-F5344CB8AC3E}">
        <p14:creationId xmlns:p14="http://schemas.microsoft.com/office/powerpoint/2010/main" val="3553469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5959D22D-27A2-4747-BF2A-442CBB5841C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A528BC-2C27-46EB-9D94-56801038E9CE}"/>
              </a:ext>
            </a:extLst>
          </p:cNvPr>
          <p:cNvSpPr txBox="1"/>
          <p:nvPr/>
        </p:nvSpPr>
        <p:spPr>
          <a:xfrm>
            <a:off x="1537765" y="2136747"/>
            <a:ext cx="694157" cy="369332"/>
          </a:xfrm>
          <a:prstGeom prst="rect">
            <a:avLst/>
          </a:prstGeom>
          <a:noFill/>
        </p:spPr>
        <p:txBody>
          <a:bodyPr wrap="square" rtlCol="0">
            <a:spAutoFit/>
          </a:bodyPr>
          <a:lstStyle/>
          <a:p>
            <a:r>
              <a:rPr lang="en-IE" dirty="0">
                <a:solidFill>
                  <a:schemeClr val="bg1"/>
                </a:solidFill>
              </a:rPr>
              <a:t>Earth</a:t>
            </a:r>
          </a:p>
        </p:txBody>
      </p:sp>
      <p:sp>
        <p:nvSpPr>
          <p:cNvPr id="4" name="TextBox 3">
            <a:extLst>
              <a:ext uri="{FF2B5EF4-FFF2-40B4-BE49-F238E27FC236}">
                <a16:creationId xmlns:a16="http://schemas.microsoft.com/office/drawing/2014/main" id="{BC76BE9C-B7BD-4421-BC00-27567522BD6E}"/>
              </a:ext>
            </a:extLst>
          </p:cNvPr>
          <p:cNvSpPr txBox="1"/>
          <p:nvPr/>
        </p:nvSpPr>
        <p:spPr>
          <a:xfrm>
            <a:off x="9898626" y="2096569"/>
            <a:ext cx="817061" cy="646331"/>
          </a:xfrm>
          <a:prstGeom prst="rect">
            <a:avLst/>
          </a:prstGeom>
          <a:noFill/>
        </p:spPr>
        <p:txBody>
          <a:bodyPr wrap="square" rtlCol="0">
            <a:spAutoFit/>
          </a:bodyPr>
          <a:lstStyle/>
          <a:p>
            <a:r>
              <a:rPr lang="en-IE" dirty="0">
                <a:solidFill>
                  <a:schemeClr val="bg1"/>
                </a:solidFill>
              </a:rPr>
              <a:t>Earth’s Moon</a:t>
            </a:r>
          </a:p>
        </p:txBody>
      </p:sp>
      <p:cxnSp>
        <p:nvCxnSpPr>
          <p:cNvPr id="5" name="Straight Arrow Connector 4">
            <a:extLst>
              <a:ext uri="{FF2B5EF4-FFF2-40B4-BE49-F238E27FC236}">
                <a16:creationId xmlns:a16="http://schemas.microsoft.com/office/drawing/2014/main" id="{889EEDA4-ED9C-489A-BA26-CBC71FD853B8}"/>
              </a:ext>
            </a:extLst>
          </p:cNvPr>
          <p:cNvCxnSpPr/>
          <p:nvPr/>
        </p:nvCxnSpPr>
        <p:spPr>
          <a:xfrm>
            <a:off x="1884843" y="2506079"/>
            <a:ext cx="71776" cy="70906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6D897A9-B1B8-44F7-BD27-ACD0A8D39D4D}"/>
              </a:ext>
            </a:extLst>
          </p:cNvPr>
          <p:cNvCxnSpPr>
            <a:cxnSpLocks/>
          </p:cNvCxnSpPr>
          <p:nvPr/>
        </p:nvCxnSpPr>
        <p:spPr>
          <a:xfrm flipH="1">
            <a:off x="10191134" y="2742900"/>
            <a:ext cx="97340" cy="57057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FD040CE3-60D1-4EE6-B489-8BDCE95CE1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Tree>
    <p:extLst>
      <p:ext uri="{BB962C8B-B14F-4D97-AF65-F5344CB8AC3E}">
        <p14:creationId xmlns:p14="http://schemas.microsoft.com/office/powerpoint/2010/main" val="1957626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799F1830-F126-48ED-BFF1-46B32853E1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52758" cy="6858000"/>
          </a:xfrm>
          <a:prstGeom prst="rect">
            <a:avLst/>
          </a:prstGeom>
        </p:spPr>
      </p:pic>
      <p:pic>
        <p:nvPicPr>
          <p:cNvPr id="1028" name="Picture 4" descr="Image result for ESERO Ireland Logo. Size: 127 x 107. Source: cpd.teachnet.ie">
            <a:extLst>
              <a:ext uri="{FF2B5EF4-FFF2-40B4-BE49-F238E27FC236}">
                <a16:creationId xmlns:a16="http://schemas.microsoft.com/office/drawing/2014/main" id="{01FB6EAF-B942-46C8-9C08-87603FB3927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30477" y="5489532"/>
            <a:ext cx="1509878" cy="1274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drawing&#10;&#10;Description automatically generated">
            <a:extLst>
              <a:ext uri="{FF2B5EF4-FFF2-40B4-BE49-F238E27FC236}">
                <a16:creationId xmlns:a16="http://schemas.microsoft.com/office/drawing/2014/main" id="{80E972EE-9595-45C4-95CC-00A8B5A9F3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sp>
        <p:nvSpPr>
          <p:cNvPr id="10" name="TextBox 9">
            <a:extLst>
              <a:ext uri="{FF2B5EF4-FFF2-40B4-BE49-F238E27FC236}">
                <a16:creationId xmlns:a16="http://schemas.microsoft.com/office/drawing/2014/main" id="{B53BC910-595A-4B85-9D21-F40ACB995838}"/>
              </a:ext>
            </a:extLst>
          </p:cNvPr>
          <p:cNvSpPr txBox="1"/>
          <p:nvPr/>
        </p:nvSpPr>
        <p:spPr>
          <a:xfrm>
            <a:off x="9278746" y="5664961"/>
            <a:ext cx="3274375" cy="923330"/>
          </a:xfrm>
          <a:prstGeom prst="rect">
            <a:avLst/>
          </a:prstGeom>
          <a:noFill/>
        </p:spPr>
        <p:txBody>
          <a:bodyPr wrap="square">
            <a:spAutoFit/>
          </a:bodyPr>
          <a:lstStyle/>
          <a:p>
            <a:r>
              <a:rPr lang="en-US" dirty="0">
                <a:solidFill>
                  <a:srgbClr val="2CB671"/>
                </a:solidFill>
                <a:hlinkClick r:id="rId6">
                  <a:extLst>
                    <a:ext uri="{A12FA001-AC4F-418D-AE19-62706E023703}">
                      <ahyp:hlinkClr xmlns:ahyp="http://schemas.microsoft.com/office/drawing/2018/hyperlinkcolor" xmlns="" val="tx"/>
                    </a:ext>
                  </a:extLst>
                </a:hlinkClick>
              </a:rPr>
              <a:t>Discover Primary Science and Maths | Science Foundation Ireland (sfi.ie)</a:t>
            </a:r>
            <a:endParaRPr lang="en-IE" dirty="0">
              <a:solidFill>
                <a:srgbClr val="2CB671"/>
              </a:solidFill>
            </a:endParaRPr>
          </a:p>
        </p:txBody>
      </p:sp>
    </p:spTree>
    <p:extLst>
      <p:ext uri="{BB962C8B-B14F-4D97-AF65-F5344CB8AC3E}">
        <p14:creationId xmlns:p14="http://schemas.microsoft.com/office/powerpoint/2010/main" val="3712860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DFA7D5-3772-403E-8A78-576C0C485538}"/>
              </a:ext>
            </a:extLst>
          </p:cNvPr>
          <p:cNvSpPr txBox="1"/>
          <p:nvPr/>
        </p:nvSpPr>
        <p:spPr>
          <a:xfrm>
            <a:off x="9618641" y="5362161"/>
            <a:ext cx="2471940" cy="1077218"/>
          </a:xfrm>
          <a:prstGeom prst="rect">
            <a:avLst/>
          </a:prstGeom>
          <a:noFill/>
        </p:spPr>
        <p:txBody>
          <a:bodyPr wrap="square">
            <a:spAutoFit/>
          </a:bodyPr>
          <a:lstStyle/>
          <a:p>
            <a:r>
              <a:rPr lang="en-IE" sz="1600" dirty="0">
                <a:solidFill>
                  <a:srgbClr val="2CB671"/>
                </a:solidFill>
              </a:rPr>
              <a:t>www.spaceweek.ie/wp-content/uploads/2017/07/Classroom-Resource-Booklet-Our-Solar-System.</a:t>
            </a:r>
          </a:p>
        </p:txBody>
      </p:sp>
      <p:pic>
        <p:nvPicPr>
          <p:cNvPr id="7" name="Picture 6" descr="A picture containing calendar&#10;&#10;Description automatically generated">
            <a:extLst>
              <a:ext uri="{FF2B5EF4-FFF2-40B4-BE49-F238E27FC236}">
                <a16:creationId xmlns:a16="http://schemas.microsoft.com/office/drawing/2014/main" id="{DCA9AAA8-E940-49C1-BAC6-AE2994B336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2238" y="0"/>
            <a:ext cx="4532323" cy="68580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DE6EFE52-9DC7-40B6-AE24-2B47107754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pic>
        <p:nvPicPr>
          <p:cNvPr id="3" name="Picture 2" descr="Text&#10;&#10;Description automatically generated">
            <a:extLst>
              <a:ext uri="{FF2B5EF4-FFF2-40B4-BE49-F238E27FC236}">
                <a16:creationId xmlns:a16="http://schemas.microsoft.com/office/drawing/2014/main" id="{E30931FD-DEC5-415D-9F24-B786BB519F7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99663" y="0"/>
            <a:ext cx="4816755" cy="6911459"/>
          </a:xfrm>
          <a:prstGeom prst="rect">
            <a:avLst/>
          </a:prstGeom>
        </p:spPr>
      </p:pic>
    </p:spTree>
    <p:extLst>
      <p:ext uri="{BB962C8B-B14F-4D97-AF65-F5344CB8AC3E}">
        <p14:creationId xmlns:p14="http://schemas.microsoft.com/office/powerpoint/2010/main" val="1096576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B4A"/>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293319C6-084A-434B-81CF-0303EEDB64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37829" y="0"/>
            <a:ext cx="1754171" cy="550183"/>
          </a:xfrm>
          <a:prstGeom prst="rect">
            <a:avLst/>
          </a:prstGeom>
        </p:spPr>
      </p:pic>
      <p:pic>
        <p:nvPicPr>
          <p:cNvPr id="2" name="Earth and Moon to Scale Complete">
            <a:hlinkClick r:id="" action="ppaction://media"/>
            <a:extLst>
              <a:ext uri="{FF2B5EF4-FFF2-40B4-BE49-F238E27FC236}">
                <a16:creationId xmlns:a16="http://schemas.microsoft.com/office/drawing/2014/main" id="{B5B83955-4225-4775-9C15-608D453A29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33022"/>
            <a:ext cx="12784039" cy="7191022"/>
          </a:xfrm>
          <a:prstGeom prst="rect">
            <a:avLst/>
          </a:prstGeom>
        </p:spPr>
      </p:pic>
    </p:spTree>
    <p:extLst>
      <p:ext uri="{BB962C8B-B14F-4D97-AF65-F5344CB8AC3E}">
        <p14:creationId xmlns:p14="http://schemas.microsoft.com/office/powerpoint/2010/main" val="135787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3500F2C7A445743B6F4509C35C48FDB" ma:contentTypeVersion="12" ma:contentTypeDescription="Create a new document." ma:contentTypeScope="" ma:versionID="c46308fe3a472348d776a4c7820dd8bc">
  <xsd:schema xmlns:xsd="http://www.w3.org/2001/XMLSchema" xmlns:xs="http://www.w3.org/2001/XMLSchema" xmlns:p="http://schemas.microsoft.com/office/2006/metadata/properties" xmlns:ns2="47d047b5-154b-4cd1-92b2-0028b5e88443" xmlns:ns3="46039c8f-c30a-4b3f-b3be-3e8b2479038f" targetNamespace="http://schemas.microsoft.com/office/2006/metadata/properties" ma:root="true" ma:fieldsID="6fdb19b45f09a7cd727e6a1eb304e207" ns2:_="" ns3:_="">
    <xsd:import namespace="47d047b5-154b-4cd1-92b2-0028b5e88443"/>
    <xsd:import namespace="46039c8f-c30a-4b3f-b3be-3e8b2479038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d047b5-154b-4cd1-92b2-0028b5e8844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039c8f-c30a-4b3f-b3be-3e8b2479038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AAAAEC-D172-4681-8B47-0232415FBB0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7d047b5-154b-4cd1-92b2-0028b5e88443"/>
    <ds:schemaRef ds:uri="http://purl.org/dc/elements/1.1/"/>
    <ds:schemaRef ds:uri="http://schemas.microsoft.com/office/2006/metadata/properties"/>
    <ds:schemaRef ds:uri="46039c8f-c30a-4b3f-b3be-3e8b2479038f"/>
    <ds:schemaRef ds:uri="http://www.w3.org/XML/1998/namespace"/>
    <ds:schemaRef ds:uri="http://purl.org/dc/dcmitype/"/>
  </ds:schemaRefs>
</ds:datastoreItem>
</file>

<file path=customXml/itemProps2.xml><?xml version="1.0" encoding="utf-8"?>
<ds:datastoreItem xmlns:ds="http://schemas.openxmlformats.org/officeDocument/2006/customXml" ds:itemID="{72487667-0BD3-49D5-9082-CC43D842F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d047b5-154b-4cd1-92b2-0028b5e88443"/>
    <ds:schemaRef ds:uri="46039c8f-c30a-4b3f-b3be-3e8b247903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982239-261A-4A39-B52E-2FE3C75FCD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25351</TotalTime>
  <Words>1598</Words>
  <Application>Microsoft Office PowerPoint</Application>
  <PresentationFormat>Widescreen</PresentationFormat>
  <Paragraphs>83</Paragraphs>
  <Slides>22</Slides>
  <Notes>20</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Replica-Bold</vt:lpstr>
      <vt:lpstr>Replica-Mono</vt:lpstr>
      <vt:lpstr>Roboto</vt:lpstr>
      <vt:lpstr>Office Theme</vt:lpstr>
      <vt:lpstr>PowerPoint Presentation</vt:lpstr>
      <vt:lpstr>Our Moon</vt:lpstr>
      <vt:lpstr>PowerPoint Presentation</vt:lpstr>
      <vt:lpstr>Our Moon</vt:lpstr>
      <vt:lpstr>PowerPoint Presentation</vt:lpstr>
      <vt:lpstr>PowerPoint Presentation</vt:lpstr>
      <vt:lpstr>PowerPoint Presentation</vt:lpstr>
      <vt:lpstr>PowerPoint Presentation</vt:lpstr>
      <vt:lpstr>PowerPoint Presentation</vt:lpstr>
      <vt:lpstr>Lunar Phases</vt:lpstr>
      <vt:lpstr>PowerPoint Presentation</vt:lpstr>
      <vt:lpstr>Phases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clancy</dc:creator>
  <cp:lastModifiedBy>Aine Flood</cp:lastModifiedBy>
  <cp:revision>204</cp:revision>
  <dcterms:created xsi:type="dcterms:W3CDTF">2020-06-17T11:20:26Z</dcterms:created>
  <dcterms:modified xsi:type="dcterms:W3CDTF">2021-06-03T13:55:41Z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0x010100B3500F2C7A445743B6F4509C35C48FDB</vt:lpwstr>
  </property>
</Properties>
</file>