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26"/>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3"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B671"/>
    <a:srgbClr val="003B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73723" autoAdjust="0"/>
  </p:normalViewPr>
  <p:slideViewPr>
    <p:cSldViewPr snapToGrid="0">
      <p:cViewPr varScale="1">
        <p:scale>
          <a:sx n="54" d="100"/>
          <a:sy n="54" d="100"/>
        </p:scale>
        <p:origin x="1254" y="66"/>
      </p:cViewPr>
      <p:guideLst/>
    </p:cSldViewPr>
  </p:slideViewPr>
  <p:notesTextViewPr>
    <p:cViewPr>
      <p:scale>
        <a:sx n="1" d="1"/>
        <a:sy n="1" d="1"/>
      </p:scale>
      <p:origin x="0" y="0"/>
    </p:cViewPr>
  </p:notesTextViewPr>
  <p:notesViewPr>
    <p:cSldViewPr snapToGrid="0" showGuides="1">
      <p:cViewPr varScale="1">
        <p:scale>
          <a:sx n="50" d="100"/>
          <a:sy n="50" d="100"/>
        </p:scale>
        <p:origin x="2928" y="4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17T08:54:00.461"/>
    </inkml:context>
    <inkml:brush xml:id="br0">
      <inkml:brushProperty name="width" value="0.025" units="cm"/>
      <inkml:brushProperty name="height" value="0.025" units="cm"/>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17T08:54:19.284"/>
    </inkml:context>
    <inkml:brush xml:id="br0">
      <inkml:brushProperty name="width" value="0.05" units="cm"/>
      <inkml:brushProperty name="height" value="0.05" units="cm"/>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IE"/>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7722D384-76A7-42F5-BF53-C4F1F83D6606}" type="datetimeFigureOut">
              <a:rPr lang="en-IE" smtClean="0"/>
              <a:t>26/02/2021</a:t>
            </a:fld>
            <a:endParaRPr lang="en-IE"/>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IE"/>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IE"/>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E7FDD273-AE73-4906-9613-6BA9504D1B8B}" type="slidenum">
              <a:rPr lang="en-IE" smtClean="0"/>
              <a:t>‹#›</a:t>
            </a:fld>
            <a:endParaRPr lang="en-IE"/>
          </a:p>
        </p:txBody>
      </p:sp>
    </p:spTree>
    <p:extLst>
      <p:ext uri="{BB962C8B-B14F-4D97-AF65-F5344CB8AC3E}">
        <p14:creationId xmlns:p14="http://schemas.microsoft.com/office/powerpoint/2010/main" val="2163078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Radio Astronomy</a:t>
            </a:r>
            <a:r>
              <a:rPr lang="en-IE" baseline="0" dirty="0" smtClean="0"/>
              <a:t> in Birr with I-LOFAR</a:t>
            </a:r>
            <a:endParaRPr lang="en-IE" dirty="0"/>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1</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3673349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Taking</a:t>
            </a:r>
            <a:r>
              <a:rPr lang="en-IE" baseline="0" dirty="0" smtClean="0"/>
              <a:t> this example, we zoom in on Europe to see where there is more and less RFI to determine a good place to locate a radio telescope. </a:t>
            </a:r>
            <a:endParaRPr lang="en-IE" dirty="0"/>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10</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2424555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11</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984372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Focusing on Ireland, where is a good location for a radio telescope given the information on this map?</a:t>
            </a:r>
            <a:r>
              <a:rPr lang="en-IE" baseline="0" dirty="0" smtClean="0"/>
              <a:t> </a:t>
            </a:r>
          </a:p>
          <a:p>
            <a:pPr defTabSz="1073480"/>
            <a:r>
              <a:rPr lang="en-IE" baseline="0" dirty="0" smtClean="0"/>
              <a:t>Common suggestions here would be midlands, west and south west coasts. </a:t>
            </a:r>
          </a:p>
          <a:p>
            <a:pPr defTabSz="1073480"/>
            <a:r>
              <a:rPr lang="en-IE" baseline="0" dirty="0" smtClean="0"/>
              <a:t>But it is also</a:t>
            </a:r>
            <a:r>
              <a:rPr lang="en-IE" baseline="0" dirty="0" smtClean="0"/>
              <a:t> important to take other factors into account; </a:t>
            </a:r>
          </a:p>
          <a:p>
            <a:r>
              <a:rPr lang="en-IE" baseline="0" dirty="0" smtClean="0"/>
              <a:t> - accessibility of location for building and maintenance and availability of space (radio telescopes are big!). </a:t>
            </a:r>
          </a:p>
          <a:p>
            <a:r>
              <a:rPr lang="en-IE" baseline="0" dirty="0" smtClean="0"/>
              <a:t> - any major flight paths overhead, as large airplanes cause RFI with their electrical equipment, and also can reflect ground based RFI back increasing the effect. </a:t>
            </a:r>
          </a:p>
          <a:p>
            <a:endParaRPr lang="en-IE" baseline="0" dirty="0" smtClean="0"/>
          </a:p>
          <a:p>
            <a:r>
              <a:rPr lang="en-IE" baseline="0" dirty="0" smtClean="0"/>
              <a:t>The midlands is the most suitable across all these requirements, as it is easy to get to – around equal distances from many of the main research institutes (Galway, Dublin, Cork, </a:t>
            </a:r>
            <a:r>
              <a:rPr lang="en-IE" baseline="0" dirty="0" err="1" smtClean="0"/>
              <a:t>etc</a:t>
            </a:r>
            <a:r>
              <a:rPr lang="en-IE" baseline="0" dirty="0" smtClean="0"/>
              <a:t>), no major flight paths overhead, and in an area of low RFI. </a:t>
            </a:r>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12</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539019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735896" y="5441269"/>
            <a:ext cx="5887163" cy="5154887"/>
          </a:xfrm>
          <a:prstGeom prst="rect">
            <a:avLst/>
          </a:prstGeom>
        </p:spPr>
        <p:txBody>
          <a:bodyPr spcFirstLastPara="1" wrap="square" lIns="107330" tIns="107330" rIns="107330" bIns="107330" anchor="t" anchorCtr="0">
            <a:noAutofit/>
          </a:bodyPr>
          <a:lstStyle/>
          <a:p>
            <a:r>
              <a:rPr lang="en-IE" dirty="0" smtClean="0"/>
              <a:t>What we</a:t>
            </a:r>
            <a:r>
              <a:rPr lang="en-IE" baseline="0" dirty="0" smtClean="0"/>
              <a:t> like to say </a:t>
            </a:r>
            <a:r>
              <a:rPr lang="en-IE" baseline="0" dirty="0" smtClean="0">
                <a:sym typeface="Wingdings" panose="05000000000000000000" pitchFamily="2" charset="2"/>
              </a:rPr>
              <a:t> </a:t>
            </a:r>
            <a:endParaRPr dirty="0"/>
          </a:p>
        </p:txBody>
      </p:sp>
      <p:sp>
        <p:nvSpPr>
          <p:cNvPr id="94" name="Google Shape;94;p3:notes"/>
          <p:cNvSpPr>
            <a:spLocks noGrp="1" noRot="1" noChangeAspect="1"/>
          </p:cNvSpPr>
          <p:nvPr>
            <p:ph type="sldImg" idx="2"/>
          </p:nvPr>
        </p:nvSpPr>
        <p:spPr>
          <a:xfrm>
            <a:off x="-136525" y="860425"/>
            <a:ext cx="7631113" cy="42941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9184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3480">
              <a:defRPr/>
            </a:pPr>
            <a:r>
              <a:rPr lang="en-IE" dirty="0" smtClean="0"/>
              <a:t>As we have seen, there are low</a:t>
            </a:r>
            <a:r>
              <a:rPr lang="en-IE" baseline="0" dirty="0" smtClean="0"/>
              <a:t> RFI levels in the region. </a:t>
            </a:r>
          </a:p>
          <a:p>
            <a:pPr defTabSz="1073480">
              <a:defRPr/>
            </a:pPr>
            <a:r>
              <a:rPr lang="en-IE" baseline="0" dirty="0" smtClean="0"/>
              <a:t>It is also very easily accessible for construction and ongoing maintenance. </a:t>
            </a:r>
          </a:p>
          <a:p>
            <a:pPr defTabSz="1073480">
              <a:defRPr/>
            </a:pPr>
            <a:r>
              <a:rPr lang="en-IE" baseline="0" dirty="0" smtClean="0"/>
              <a:t>There are no major flight paths overhead causing more interference. </a:t>
            </a:r>
          </a:p>
          <a:p>
            <a:pPr defTabSz="1073480">
              <a:defRPr/>
            </a:pPr>
            <a:r>
              <a:rPr lang="en-IE" baseline="0" dirty="0" smtClean="0"/>
              <a:t>It also has historic links to cutting edge astronomical research which is great to continue and highlight the scientific relevance of the area. </a:t>
            </a:r>
            <a:endParaRPr lang="en-IE" dirty="0"/>
          </a:p>
          <a:p>
            <a:endParaRPr lang="en-IE" dirty="0"/>
          </a:p>
        </p:txBody>
      </p:sp>
      <p:sp>
        <p:nvSpPr>
          <p:cNvPr id="4" name="Slide Number Placeholder 3"/>
          <p:cNvSpPr>
            <a:spLocks noGrp="1"/>
          </p:cNvSpPr>
          <p:nvPr>
            <p:ph type="sldNum" sz="quarter" idx="5"/>
          </p:nvPr>
        </p:nvSpPr>
        <p:spPr/>
        <p:txBody>
          <a:bodyPr/>
          <a:lstStyle/>
          <a:p>
            <a:pPr defTabSz="1073480">
              <a:defRPr/>
            </a:pPr>
            <a:fld id="{E7FDD273-AE73-4906-9613-6BA9504D1B8B}" type="slidenum">
              <a:rPr lang="en-IE" sz="1400">
                <a:solidFill>
                  <a:prstClr val="black"/>
                </a:solidFill>
                <a:latin typeface="Calibri" panose="020F0502020204030204"/>
              </a:rPr>
              <a:pPr defTabSz="1073480">
                <a:defRPr/>
              </a:pPr>
              <a:t>14</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2815644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735896" y="5441269"/>
            <a:ext cx="5887163" cy="5154887"/>
          </a:xfrm>
          <a:prstGeom prst="rect">
            <a:avLst/>
          </a:prstGeom>
        </p:spPr>
        <p:txBody>
          <a:bodyPr spcFirstLastPara="1" wrap="square" lIns="107330" tIns="107330" rIns="107330" bIns="107330" anchor="t" anchorCtr="0">
            <a:noAutofit/>
          </a:bodyPr>
          <a:lstStyle/>
          <a:p>
            <a:pPr defTabSz="1073480">
              <a:defRPr/>
            </a:pPr>
            <a:r>
              <a:rPr lang="en-IE" dirty="0" smtClean="0"/>
              <a:t>These other telescopes are spread throughout Europe.</a:t>
            </a:r>
            <a:r>
              <a:rPr lang="en-IE" baseline="0" dirty="0" smtClean="0"/>
              <a:t> </a:t>
            </a:r>
          </a:p>
          <a:p>
            <a:pPr defTabSz="1073480">
              <a:defRPr/>
            </a:pPr>
            <a:r>
              <a:rPr lang="en-IE" baseline="0" dirty="0" smtClean="0"/>
              <a:t>I-LOFAR links up with the other LOFAR stations in the International LOFAR Telescope </a:t>
            </a:r>
            <a:r>
              <a:rPr lang="en-IE" dirty="0" smtClean="0"/>
              <a:t>making the equivalent of a Europe sized telescope.</a:t>
            </a:r>
            <a:endParaRPr lang="en-IE" dirty="0"/>
          </a:p>
        </p:txBody>
      </p:sp>
      <p:sp>
        <p:nvSpPr>
          <p:cNvPr id="140" name="Google Shape;140;p9:notes"/>
          <p:cNvSpPr>
            <a:spLocks noGrp="1" noRot="1" noChangeAspect="1"/>
          </p:cNvSpPr>
          <p:nvPr>
            <p:ph type="sldImg" idx="2"/>
          </p:nvPr>
        </p:nvSpPr>
        <p:spPr>
          <a:xfrm>
            <a:off x="-136525" y="860425"/>
            <a:ext cx="7631113" cy="42941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6962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With the entire network it is as if there is a large telescope stretching all across Europe.</a:t>
            </a:r>
            <a:r>
              <a:rPr lang="en-IE" baseline="0" dirty="0" smtClean="0"/>
              <a:t> </a:t>
            </a:r>
            <a:endParaRPr lang="en-IE" dirty="0" smtClean="0"/>
          </a:p>
          <a:p>
            <a:endParaRPr lang="en-IE" dirty="0" smtClean="0"/>
          </a:p>
          <a:p>
            <a:r>
              <a:rPr lang="en-IE" dirty="0" smtClean="0"/>
              <a:t>*Not</a:t>
            </a:r>
            <a:r>
              <a:rPr lang="en-IE" baseline="0" dirty="0" smtClean="0"/>
              <a:t> a real photo! </a:t>
            </a:r>
            <a:endParaRPr lang="en-IE" dirty="0"/>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16</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3233138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How does I-LOFAR work? </a:t>
            </a:r>
          </a:p>
          <a:p>
            <a:r>
              <a:rPr lang="en-IE" dirty="0" smtClean="0"/>
              <a:t>There are two </a:t>
            </a:r>
            <a:r>
              <a:rPr lang="en-IE" dirty="0" smtClean="0"/>
              <a:t>types of antenna, </a:t>
            </a:r>
            <a:r>
              <a:rPr lang="en-IE" dirty="0" smtClean="0"/>
              <a:t>low</a:t>
            </a:r>
            <a:r>
              <a:rPr lang="en-IE" baseline="0" dirty="0" smtClean="0"/>
              <a:t> band antennae (LBA) and high band antennae (HBA)</a:t>
            </a:r>
            <a:endParaRPr lang="en-IE" dirty="0" smtClean="0"/>
          </a:p>
          <a:p>
            <a:endParaRPr lang="en-IE" dirty="0" smtClean="0"/>
          </a:p>
          <a:p>
            <a:r>
              <a:rPr lang="en-IE" dirty="0" smtClean="0"/>
              <a:t>There</a:t>
            </a:r>
            <a:r>
              <a:rPr lang="en-IE" baseline="0" dirty="0" smtClean="0"/>
              <a:t> are </a:t>
            </a:r>
            <a:r>
              <a:rPr lang="en-IE" dirty="0" smtClean="0"/>
              <a:t>96 tiles for each</a:t>
            </a:r>
            <a:r>
              <a:rPr lang="en-IE" baseline="0" dirty="0" smtClean="0"/>
              <a:t> </a:t>
            </a:r>
          </a:p>
          <a:p>
            <a:r>
              <a:rPr lang="en-IE" baseline="0" dirty="0" smtClean="0"/>
              <a:t> - the </a:t>
            </a:r>
            <a:r>
              <a:rPr lang="en-IE" dirty="0" smtClean="0"/>
              <a:t>LBA have two antennas per tile</a:t>
            </a:r>
            <a:r>
              <a:rPr lang="en-IE" baseline="0" dirty="0" smtClean="0"/>
              <a:t> with a total of 192 antennas</a:t>
            </a:r>
          </a:p>
          <a:p>
            <a:r>
              <a:rPr lang="en-IE" baseline="0" dirty="0" smtClean="0"/>
              <a:t> - each HBA tile contains 16 smaller squares, each with two antennas, giving a total of 3,072 antennas </a:t>
            </a:r>
            <a:endParaRPr lang="en-IE" dirty="0" smtClean="0"/>
          </a:p>
        </p:txBody>
      </p:sp>
      <p:sp>
        <p:nvSpPr>
          <p:cNvPr id="4" name="Slide Number Placeholder 3"/>
          <p:cNvSpPr>
            <a:spLocks noGrp="1"/>
          </p:cNvSpPr>
          <p:nvPr>
            <p:ph type="sldNum" sz="quarter" idx="10"/>
          </p:nvPr>
        </p:nvSpPr>
        <p:spPr/>
        <p:txBody>
          <a:bodyPr/>
          <a:lstStyle/>
          <a:p>
            <a:pPr defTabSz="1073480">
              <a:defRPr/>
            </a:pPr>
            <a:fld id="{E7FDD273-AE73-4906-9613-6BA9504D1B8B}" type="slidenum">
              <a:rPr lang="en-IE" sz="1400">
                <a:solidFill>
                  <a:prstClr val="black"/>
                </a:solidFill>
                <a:latin typeface="Calibri" panose="020F0502020204030204"/>
              </a:rPr>
              <a:pPr defTabSz="1073480">
                <a:defRPr/>
              </a:pPr>
              <a:t>17</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1006847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two </a:t>
            </a:r>
            <a:r>
              <a:rPr lang="en-IE" dirty="0" smtClean="0"/>
              <a:t>types of </a:t>
            </a:r>
            <a:r>
              <a:rPr lang="en-IE" dirty="0" smtClean="0"/>
              <a:t>antenna observe radio waves above and below </a:t>
            </a:r>
            <a:r>
              <a:rPr lang="en-IE" dirty="0" smtClean="0"/>
              <a:t>FM radio </a:t>
            </a:r>
            <a:r>
              <a:rPr lang="en-IE" dirty="0" smtClean="0"/>
              <a:t>frequencies.</a:t>
            </a:r>
          </a:p>
          <a:p>
            <a:r>
              <a:rPr lang="en-IE" dirty="0" smtClean="0"/>
              <a:t>LBA</a:t>
            </a:r>
            <a:r>
              <a:rPr lang="en-IE" baseline="0" dirty="0" smtClean="0"/>
              <a:t> observe between 10-90MHz</a:t>
            </a:r>
          </a:p>
          <a:p>
            <a:r>
              <a:rPr lang="en-IE" baseline="0" dirty="0" smtClean="0"/>
              <a:t>HBA observe between 110-240MHz. </a:t>
            </a:r>
          </a:p>
          <a:p>
            <a:r>
              <a:rPr lang="en-IE" baseline="0" dirty="0" smtClean="0"/>
              <a:t>There is gap between 90-110MHz as it is the region terrestrial radio stations transmit in (</a:t>
            </a:r>
            <a:r>
              <a:rPr lang="en-IE" baseline="0" dirty="0" err="1" smtClean="0"/>
              <a:t>eg</a:t>
            </a:r>
            <a:r>
              <a:rPr lang="en-IE" baseline="0" dirty="0" smtClean="0"/>
              <a:t>: RTÉ Radio 1 is 88-90FM or 88-90MHz, Today FM is 100-102FM or 100-102MHz, </a:t>
            </a:r>
            <a:r>
              <a:rPr lang="en-IE" baseline="0" dirty="0" err="1" smtClean="0"/>
              <a:t>etc</a:t>
            </a:r>
            <a:r>
              <a:rPr lang="en-IE" baseline="0" dirty="0" smtClean="0"/>
              <a:t>) so we don’t observe there as the signals from the radio stations would be far too strong to allow us to see any of the weak signals coming from space. </a:t>
            </a:r>
          </a:p>
          <a:p>
            <a:endParaRPr lang="en-IE" baseline="0" dirty="0" smtClean="0"/>
          </a:p>
          <a:p>
            <a:r>
              <a:rPr lang="en-IE" baseline="0" dirty="0" smtClean="0"/>
              <a:t>Radio astronomy works all day, every day, no matter what the weather is as radio waves can come through clouds (perfect for the Irish Midlands) and also be observed during the day and night. </a:t>
            </a:r>
            <a:endParaRPr lang="en-IE" dirty="0"/>
          </a:p>
        </p:txBody>
      </p:sp>
      <p:sp>
        <p:nvSpPr>
          <p:cNvPr id="4" name="Slide Number Placeholder 3"/>
          <p:cNvSpPr>
            <a:spLocks noGrp="1"/>
          </p:cNvSpPr>
          <p:nvPr>
            <p:ph type="sldNum" sz="quarter" idx="10"/>
          </p:nvPr>
        </p:nvSpPr>
        <p:spPr/>
        <p:txBody>
          <a:bodyPr/>
          <a:lstStyle/>
          <a:p>
            <a:pPr defTabSz="1073480">
              <a:defRPr/>
            </a:pPr>
            <a:fld id="{E7FDD273-AE73-4906-9613-6BA9504D1B8B}" type="slidenum">
              <a:rPr lang="en-IE" sz="1400">
                <a:solidFill>
                  <a:prstClr val="black"/>
                </a:solidFill>
                <a:latin typeface="Calibri" panose="020F0502020204030204"/>
              </a:rPr>
              <a:pPr defTabSz="1073480">
                <a:defRPr/>
              </a:pPr>
              <a:t>18</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156438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Wha</a:t>
            </a:r>
            <a:r>
              <a:rPr lang="en-IE" baseline="0" dirty="0" smtClean="0"/>
              <a:t>t do we see with I-LOFAR? </a:t>
            </a:r>
          </a:p>
          <a:p>
            <a:endParaRPr lang="en-IE" baseline="0" dirty="0" smtClean="0"/>
          </a:p>
          <a:p>
            <a:r>
              <a:rPr lang="en-IE" baseline="0" dirty="0" smtClean="0"/>
              <a:t>All the results come in as data which is analysed and processed to create images like this. </a:t>
            </a:r>
          </a:p>
          <a:p>
            <a:r>
              <a:rPr lang="en-IE" baseline="0" dirty="0" smtClean="0"/>
              <a:t>This is an ‘all-sky’ image taken over Birr, meaning that we are observing the entire sky above the horizon. </a:t>
            </a:r>
          </a:p>
          <a:p>
            <a:r>
              <a:rPr lang="en-IE" baseline="0" dirty="0" smtClean="0"/>
              <a:t>You can see areas of more activity in the yellow and red regions. </a:t>
            </a:r>
          </a:p>
          <a:p>
            <a:endParaRPr lang="en-IE" dirty="0"/>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19</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264572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735896" y="5441269"/>
            <a:ext cx="5887163" cy="5154887"/>
          </a:xfrm>
          <a:prstGeom prst="rect">
            <a:avLst/>
          </a:prstGeom>
        </p:spPr>
        <p:txBody>
          <a:bodyPr spcFirstLastPara="1" wrap="square" lIns="107330" tIns="107330" rIns="107330" bIns="107330" anchor="t" anchorCtr="0">
            <a:noAutofit/>
          </a:bodyPr>
          <a:lstStyle/>
          <a:p>
            <a:r>
              <a:rPr lang="en-IE" dirty="0" smtClean="0"/>
              <a:t>Astronomy at Birr Castle </a:t>
            </a:r>
          </a:p>
          <a:p>
            <a:r>
              <a:rPr lang="en-IE" dirty="0" smtClean="0"/>
              <a:t>There is a long and rich history of astronomy</a:t>
            </a:r>
            <a:r>
              <a:rPr lang="en-IE" baseline="0" dirty="0" smtClean="0"/>
              <a:t> research at Birr. </a:t>
            </a:r>
          </a:p>
          <a:p>
            <a:endParaRPr lang="en-IE" baseline="0" dirty="0" smtClean="0"/>
          </a:p>
          <a:p>
            <a:r>
              <a:rPr lang="en-IE" baseline="0" dirty="0" smtClean="0"/>
              <a:t>The Leviathan Telescope</a:t>
            </a:r>
          </a:p>
          <a:p>
            <a:r>
              <a:rPr lang="en-IE" baseline="0" dirty="0" smtClean="0"/>
              <a:t> - </a:t>
            </a:r>
            <a:r>
              <a:rPr lang="en-IE" dirty="0" smtClean="0"/>
              <a:t>Completed </a:t>
            </a:r>
            <a:r>
              <a:rPr lang="en-IE" dirty="0" smtClean="0"/>
              <a:t>in </a:t>
            </a:r>
            <a:r>
              <a:rPr lang="en-IE" dirty="0" smtClean="0"/>
              <a:t>1845</a:t>
            </a:r>
            <a:r>
              <a:rPr lang="en-IE" baseline="0" dirty="0" smtClean="0"/>
              <a:t> it was the </a:t>
            </a:r>
            <a:r>
              <a:rPr lang="en-IE" dirty="0" smtClean="0"/>
              <a:t>largest </a:t>
            </a:r>
            <a:r>
              <a:rPr lang="en-IE" dirty="0" smtClean="0"/>
              <a:t>telescope in the world for over 70</a:t>
            </a:r>
            <a:r>
              <a:rPr lang="en-IE" baseline="0" dirty="0" smtClean="0"/>
              <a:t> </a:t>
            </a:r>
            <a:r>
              <a:rPr lang="en-IE" baseline="0" dirty="0" smtClean="0"/>
              <a:t>years</a:t>
            </a:r>
          </a:p>
          <a:p>
            <a:r>
              <a:rPr lang="en-IE" baseline="0" dirty="0" smtClean="0"/>
              <a:t> - Built at Birr Castle by the 3</a:t>
            </a:r>
            <a:r>
              <a:rPr lang="en-IE" baseline="30000" dirty="0" smtClean="0"/>
              <a:t>rd</a:t>
            </a:r>
            <a:r>
              <a:rPr lang="en-IE" baseline="0" dirty="0" smtClean="0"/>
              <a:t> Earl of </a:t>
            </a:r>
            <a:r>
              <a:rPr lang="en-IE" baseline="0" dirty="0" err="1" smtClean="0"/>
              <a:t>Rosse</a:t>
            </a:r>
            <a:r>
              <a:rPr lang="en-IE" baseline="0" dirty="0" smtClean="0"/>
              <a:t> </a:t>
            </a:r>
          </a:p>
          <a:p>
            <a:r>
              <a:rPr lang="en-IE" baseline="0" dirty="0" smtClean="0"/>
              <a:t> - Was the first to clearly see the spiral structure of M51, named the Whirlpool Nebula, now known to be the Whirlpool Galaxy</a:t>
            </a:r>
          </a:p>
          <a:p>
            <a:r>
              <a:rPr lang="en-IE" baseline="0" dirty="0" smtClean="0"/>
              <a:t> - This was the first time the spiral nature of galaxies was observed. We now know many galaxies have this spiral structure, including our own Milky Way Galaxy. </a:t>
            </a:r>
            <a:endParaRPr lang="en-IE" baseline="0" dirty="0" smtClean="0"/>
          </a:p>
        </p:txBody>
      </p:sp>
      <p:sp>
        <p:nvSpPr>
          <p:cNvPr id="140" name="Google Shape;140;p9:notes"/>
          <p:cNvSpPr>
            <a:spLocks noGrp="1" noRot="1" noChangeAspect="1"/>
          </p:cNvSpPr>
          <p:nvPr>
            <p:ph type="sldImg" idx="2"/>
          </p:nvPr>
        </p:nvSpPr>
        <p:spPr>
          <a:xfrm>
            <a:off x="-136525" y="860425"/>
            <a:ext cx="7631113" cy="42941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551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We look at the data from I-LOFAR along with data from other sources to understand what we are looking at and if it is as expected or not. </a:t>
            </a:r>
          </a:p>
          <a:p>
            <a:r>
              <a:rPr lang="en-IE" dirty="0" smtClean="0"/>
              <a:t>This is the all-sky</a:t>
            </a:r>
            <a:r>
              <a:rPr lang="en-IE" baseline="0" dirty="0" smtClean="0"/>
              <a:t> image with information about what we are looking at, which makes sense of what we are seeing. </a:t>
            </a:r>
            <a:endParaRPr lang="en-IE" dirty="0"/>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20</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3972663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We can look at the radio galaxy in more detail by using other radio telescopes</a:t>
            </a:r>
            <a:r>
              <a:rPr lang="en-IE" baseline="0" dirty="0" smtClean="0"/>
              <a:t> giving an image like this. </a:t>
            </a:r>
          </a:p>
          <a:p>
            <a:r>
              <a:rPr lang="en-IE" baseline="0" dirty="0" smtClean="0"/>
              <a:t>This shows that science works best as a collaboration with many people, organisations and different instruments around the world to really learn as much as we can about the Universe. </a:t>
            </a:r>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21</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396142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735896" y="5441269"/>
            <a:ext cx="5887163" cy="5154887"/>
          </a:xfrm>
          <a:prstGeom prst="rect">
            <a:avLst/>
          </a:prstGeom>
        </p:spPr>
        <p:txBody>
          <a:bodyPr spcFirstLastPara="1" wrap="square" lIns="107330" tIns="107330" rIns="107330" bIns="107330" anchor="t" anchorCtr="0">
            <a:noAutofit/>
          </a:bodyPr>
          <a:lstStyle/>
          <a:p>
            <a:endParaRPr dirty="0"/>
          </a:p>
        </p:txBody>
      </p:sp>
      <p:sp>
        <p:nvSpPr>
          <p:cNvPr id="94" name="Google Shape;94;p3:notes"/>
          <p:cNvSpPr>
            <a:spLocks noGrp="1" noRot="1" noChangeAspect="1"/>
          </p:cNvSpPr>
          <p:nvPr>
            <p:ph type="sldImg" idx="2"/>
          </p:nvPr>
        </p:nvSpPr>
        <p:spPr>
          <a:xfrm>
            <a:off x="-136525" y="860425"/>
            <a:ext cx="7631113" cy="42941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86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735896" y="5441269"/>
            <a:ext cx="5887163" cy="5154887"/>
          </a:xfrm>
          <a:prstGeom prst="rect">
            <a:avLst/>
          </a:prstGeom>
        </p:spPr>
        <p:txBody>
          <a:bodyPr spcFirstLastPara="1" wrap="square" lIns="107330" tIns="107330" rIns="107330" bIns="107330" anchor="t" anchorCtr="0">
            <a:noAutofit/>
          </a:bodyPr>
          <a:lstStyle/>
          <a:p>
            <a:r>
              <a:rPr lang="en-IE" dirty="0" smtClean="0"/>
              <a:t>Past to </a:t>
            </a:r>
            <a:r>
              <a:rPr lang="en-IE" dirty="0"/>
              <a:t>P</a:t>
            </a:r>
            <a:r>
              <a:rPr lang="en-IE" dirty="0" smtClean="0"/>
              <a:t>resent</a:t>
            </a:r>
          </a:p>
          <a:p>
            <a:r>
              <a:rPr lang="en-IE" dirty="0" smtClean="0"/>
              <a:t>Astronomy</a:t>
            </a:r>
            <a:r>
              <a:rPr lang="en-IE" baseline="0" dirty="0" smtClean="0"/>
              <a:t> research continues at Birr today with I-LOFAR. </a:t>
            </a:r>
          </a:p>
          <a:p>
            <a:endParaRPr lang="en-IE" baseline="0" dirty="0" smtClean="0"/>
          </a:p>
          <a:p>
            <a:r>
              <a:rPr lang="en-IE" baseline="0" dirty="0" smtClean="0"/>
              <a:t>I-LOFAR is the Irish Low Frequency Array, one station in the International LOFAR Telescope which is spread across Europe and is the largest low frequency radio telescope in the world. </a:t>
            </a:r>
          </a:p>
        </p:txBody>
      </p:sp>
      <p:sp>
        <p:nvSpPr>
          <p:cNvPr id="140" name="Google Shape;140;p9:notes"/>
          <p:cNvSpPr>
            <a:spLocks noGrp="1" noRot="1" noChangeAspect="1"/>
          </p:cNvSpPr>
          <p:nvPr>
            <p:ph type="sldImg" idx="2"/>
          </p:nvPr>
        </p:nvSpPr>
        <p:spPr>
          <a:xfrm>
            <a:off x="-136525" y="860425"/>
            <a:ext cx="7631113" cy="42941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5806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But</a:t>
            </a:r>
            <a:r>
              <a:rPr lang="en-IE" baseline="0" dirty="0" smtClean="0"/>
              <a:t> what is a Radio Telescope? </a:t>
            </a:r>
          </a:p>
          <a:p>
            <a:r>
              <a:rPr lang="en-IE" baseline="0" dirty="0" smtClean="0"/>
              <a:t>First of all, what is radio astronomy? It is where we look at light coming from space which is different to visible light. </a:t>
            </a:r>
          </a:p>
          <a:p>
            <a:endParaRPr lang="en-IE" baseline="0" dirty="0" smtClean="0"/>
          </a:p>
          <a:p>
            <a:r>
              <a:rPr lang="en-IE" baseline="0" dirty="0" smtClean="0"/>
              <a:t>Looking at the Electromagnetic Spectrum, there are many different types of light which we cannot see, including X-ray light, infrared light, and of course radio light, but we can build machines which can detect and see this light – like a radio telescope. </a:t>
            </a:r>
            <a:endParaRPr lang="en-IE" dirty="0"/>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4</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3568386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different types of light along the electromagnetic spectrum have different wavelengths</a:t>
            </a:r>
            <a:r>
              <a:rPr lang="en-IE" baseline="0" dirty="0" smtClean="0"/>
              <a:t> and frequencies. </a:t>
            </a:r>
          </a:p>
          <a:p>
            <a:r>
              <a:rPr lang="en-IE" baseline="0" dirty="0" smtClean="0"/>
              <a:t>The higher energy light such as x-rays and gamma rays have a higher frequencies but shorter wavelengths. </a:t>
            </a:r>
          </a:p>
          <a:p>
            <a:r>
              <a:rPr lang="en-IE" baseline="0" dirty="0" smtClean="0"/>
              <a:t>On the other end of the spectrum, the lower energy light such as radio have lower frequencies but longer wavelengths. </a:t>
            </a:r>
          </a:p>
          <a:p>
            <a:endParaRPr lang="en-IE" baseline="0" dirty="0" smtClean="0"/>
          </a:p>
          <a:p>
            <a:r>
              <a:rPr lang="en-IE" baseline="0" dirty="0" smtClean="0"/>
              <a:t>I-LOFAR observes radio light with wavelengths about the height of people, around one or two metres. </a:t>
            </a:r>
            <a:endParaRPr lang="en-IE" dirty="0"/>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5</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4273612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we bother looking at different types of light coming from space? We can already see the sun and stars in visible light, so what’s the point? </a:t>
            </a:r>
          </a:p>
          <a:p>
            <a:endParaRPr lang="en-GB" dirty="0"/>
          </a:p>
          <a:p>
            <a:r>
              <a:rPr lang="en-GB" dirty="0"/>
              <a:t>By collecting all the various types of radiation a clearer image of celestial bodies and phenomena can be created.</a:t>
            </a:r>
          </a:p>
          <a:p>
            <a:r>
              <a:rPr lang="en-GB" dirty="0"/>
              <a:t>In this example of the Crab Nebula (also observed and first named at Birr Castle in the 19</a:t>
            </a:r>
            <a:r>
              <a:rPr lang="en-GB" baseline="30000" dirty="0"/>
              <a:t>th</a:t>
            </a:r>
            <a:r>
              <a:rPr lang="en-GB" dirty="0"/>
              <a:t> century), we can see a lot more detail and information about what is going on by looking at the different frequencies. </a:t>
            </a:r>
          </a:p>
          <a:p>
            <a:r>
              <a:rPr lang="en-GB" dirty="0"/>
              <a:t>It is like we can see different ‘layers’ of the object and better understand what is happening. </a:t>
            </a:r>
            <a:endParaRPr lang="en-IE" dirty="0"/>
          </a:p>
        </p:txBody>
      </p:sp>
      <p:sp>
        <p:nvSpPr>
          <p:cNvPr id="4" name="Slide Number Placeholder 3"/>
          <p:cNvSpPr>
            <a:spLocks noGrp="1"/>
          </p:cNvSpPr>
          <p:nvPr>
            <p:ph type="sldNum" sz="quarter" idx="10"/>
          </p:nvPr>
        </p:nvSpPr>
        <p:spPr/>
        <p:txBody>
          <a:bodyPr/>
          <a:lstStyle/>
          <a:p>
            <a:pPr defTabSz="1073480">
              <a:defRPr/>
            </a:pPr>
            <a:fld id="{E7FDD273-AE73-4906-9613-6BA9504D1B8B}" type="slidenum">
              <a:rPr lang="en-IE" sz="1400">
                <a:solidFill>
                  <a:prstClr val="black"/>
                </a:solidFill>
                <a:latin typeface="Calibri" panose="020F0502020204030204"/>
              </a:rPr>
              <a:pPr defTabSz="1073480">
                <a:defRPr/>
              </a:pPr>
              <a:t>6</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3093416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What is RFI? </a:t>
            </a:r>
          </a:p>
          <a:p>
            <a:r>
              <a:rPr lang="en-IE" dirty="0" smtClean="0"/>
              <a:t>We are all familiar with light</a:t>
            </a:r>
            <a:r>
              <a:rPr lang="en-IE" baseline="0" dirty="0" smtClean="0"/>
              <a:t> pollution – if you try to look at the stars while standing under a street light you will not be able to see the stars! </a:t>
            </a:r>
          </a:p>
          <a:p>
            <a:r>
              <a:rPr lang="en-IE" baseline="0" dirty="0" smtClean="0"/>
              <a:t>This is because although the stars are much brighter than the street light, they are much further away, so the street light beside you drowns their light out. </a:t>
            </a:r>
          </a:p>
          <a:p>
            <a:endParaRPr lang="en-IE" baseline="0" dirty="0" smtClean="0"/>
          </a:p>
          <a:p>
            <a:r>
              <a:rPr lang="en-IE" baseline="0" dirty="0" smtClean="0"/>
              <a:t>The same thing occurs at radio frequencies and is called Radio Frequency Interference (RFI). </a:t>
            </a:r>
          </a:p>
          <a:p>
            <a:r>
              <a:rPr lang="en-IE" baseline="0" dirty="0" smtClean="0"/>
              <a:t>The radio signals coming from terrestrial radio stations, as well as those often emitted by electrical devices, are much closer and can block out the weak radio signals coming from space. </a:t>
            </a:r>
          </a:p>
          <a:p>
            <a:r>
              <a:rPr lang="en-IE" baseline="0" dirty="0" smtClean="0"/>
              <a:t>So for radio astronomy, we need to find somewhere with less RFI. </a:t>
            </a:r>
            <a:endParaRPr lang="en-IE" dirty="0"/>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7</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1557222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This map shows some of the radio signals which would cause RFI. </a:t>
            </a:r>
          </a:p>
          <a:p>
            <a:r>
              <a:rPr lang="en-IE" dirty="0" smtClean="0"/>
              <a:t>This is not complete as only some frequencies</a:t>
            </a:r>
            <a:r>
              <a:rPr lang="en-IE" baseline="0" dirty="0" smtClean="0"/>
              <a:t> are shown. </a:t>
            </a:r>
            <a:endParaRPr lang="en-IE" dirty="0"/>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8</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1718842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This map also shows some of the radio signals which would cause RFI. </a:t>
            </a:r>
          </a:p>
          <a:p>
            <a:r>
              <a:rPr lang="en-IE" dirty="0" smtClean="0"/>
              <a:t>As previously, this is not complete as only some frequencies</a:t>
            </a:r>
            <a:r>
              <a:rPr lang="en-IE" baseline="0" dirty="0" smtClean="0"/>
              <a:t> are shown. </a:t>
            </a:r>
            <a:endParaRPr lang="en-IE" dirty="0"/>
          </a:p>
        </p:txBody>
      </p:sp>
      <p:sp>
        <p:nvSpPr>
          <p:cNvPr id="4" name="Slide Number Placeholder 3"/>
          <p:cNvSpPr>
            <a:spLocks noGrp="1"/>
          </p:cNvSpPr>
          <p:nvPr>
            <p:ph type="sldNum" sz="quarter" idx="10"/>
          </p:nvPr>
        </p:nvSpPr>
        <p:spPr/>
        <p:txBody>
          <a:bodyPr/>
          <a:lstStyle/>
          <a:p>
            <a:pPr defTabSz="990752"/>
            <a:fld id="{6FB373EA-CDB0-4A42-8A6B-B59C9BF81F41}" type="slidenum">
              <a:rPr lang="en-IE" sz="1400">
                <a:solidFill>
                  <a:prstClr val="black"/>
                </a:solidFill>
                <a:latin typeface="Calibri" panose="020F0502020204030204"/>
              </a:rPr>
              <a:pPr defTabSz="990752"/>
              <a:t>9</a:t>
            </a:fld>
            <a:endParaRPr lang="en-IE" sz="1400">
              <a:solidFill>
                <a:prstClr val="black"/>
              </a:solidFill>
              <a:latin typeface="Calibri" panose="020F0502020204030204"/>
            </a:endParaRPr>
          </a:p>
        </p:txBody>
      </p:sp>
    </p:spTree>
    <p:extLst>
      <p:ext uri="{BB962C8B-B14F-4D97-AF65-F5344CB8AC3E}">
        <p14:creationId xmlns:p14="http://schemas.microsoft.com/office/powerpoint/2010/main" val="2931470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83FF6-65D1-42FB-BB72-E3D89A709B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93EF194B-41AC-40AF-BC74-BAE1605FA8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506714B-8A99-4502-86FE-CB5EDB5DF4B8}"/>
              </a:ext>
            </a:extLst>
          </p:cNvPr>
          <p:cNvSpPr>
            <a:spLocks noGrp="1"/>
          </p:cNvSpPr>
          <p:nvPr>
            <p:ph type="dt" sz="half" idx="10"/>
          </p:nvPr>
        </p:nvSpPr>
        <p:spPr/>
        <p:txBody>
          <a:bodyPr/>
          <a:lstStyle/>
          <a:p>
            <a:fld id="{E7D0CFB6-A51A-44FA-93BD-DFA88607FD45}" type="datetimeFigureOut">
              <a:rPr lang="en-IE" smtClean="0"/>
              <a:t>26/02/2021</a:t>
            </a:fld>
            <a:endParaRPr lang="en-IE"/>
          </a:p>
        </p:txBody>
      </p:sp>
      <p:sp>
        <p:nvSpPr>
          <p:cNvPr id="5" name="Footer Placeholder 4">
            <a:extLst>
              <a:ext uri="{FF2B5EF4-FFF2-40B4-BE49-F238E27FC236}">
                <a16:creationId xmlns:a16="http://schemas.microsoft.com/office/drawing/2014/main" id="{8861527B-EB9E-4924-9510-89D0E900659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93BF922-4773-4A56-9925-26B4427B33F6}"/>
              </a:ext>
            </a:extLst>
          </p:cNvPr>
          <p:cNvSpPr>
            <a:spLocks noGrp="1"/>
          </p:cNvSpPr>
          <p:nvPr>
            <p:ph type="sldNum" sz="quarter" idx="12"/>
          </p:nvPr>
        </p:nvSpPr>
        <p:spPr/>
        <p:txBody>
          <a:bodyPr/>
          <a:lstStyle/>
          <a:p>
            <a:fld id="{97E30AB3-87C6-4330-B79C-8A8D8F8035E1}" type="slidenum">
              <a:rPr lang="en-IE" smtClean="0"/>
              <a:t>‹#›</a:t>
            </a:fld>
            <a:endParaRPr lang="en-IE"/>
          </a:p>
        </p:txBody>
      </p:sp>
    </p:spTree>
    <p:extLst>
      <p:ext uri="{BB962C8B-B14F-4D97-AF65-F5344CB8AC3E}">
        <p14:creationId xmlns:p14="http://schemas.microsoft.com/office/powerpoint/2010/main" val="3123368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9B766-BEE4-4B4E-84B0-B3DDBFF822C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781A2CF-E4D9-4D1C-9407-BE7020143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F74A60A-F89E-4A37-A031-0ADEB98E5DAE}"/>
              </a:ext>
            </a:extLst>
          </p:cNvPr>
          <p:cNvSpPr>
            <a:spLocks noGrp="1"/>
          </p:cNvSpPr>
          <p:nvPr>
            <p:ph type="dt" sz="half" idx="10"/>
          </p:nvPr>
        </p:nvSpPr>
        <p:spPr/>
        <p:txBody>
          <a:bodyPr/>
          <a:lstStyle/>
          <a:p>
            <a:fld id="{E7D0CFB6-A51A-44FA-93BD-DFA88607FD45}" type="datetimeFigureOut">
              <a:rPr lang="en-IE" smtClean="0"/>
              <a:t>26/02/2021</a:t>
            </a:fld>
            <a:endParaRPr lang="en-IE"/>
          </a:p>
        </p:txBody>
      </p:sp>
      <p:sp>
        <p:nvSpPr>
          <p:cNvPr id="5" name="Footer Placeholder 4">
            <a:extLst>
              <a:ext uri="{FF2B5EF4-FFF2-40B4-BE49-F238E27FC236}">
                <a16:creationId xmlns:a16="http://schemas.microsoft.com/office/drawing/2014/main" id="{31120336-4182-49DC-B698-4019497015C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890AE3B-2456-4BE6-B133-ECA7D5EBEE3F}"/>
              </a:ext>
            </a:extLst>
          </p:cNvPr>
          <p:cNvSpPr>
            <a:spLocks noGrp="1"/>
          </p:cNvSpPr>
          <p:nvPr>
            <p:ph type="sldNum" sz="quarter" idx="12"/>
          </p:nvPr>
        </p:nvSpPr>
        <p:spPr/>
        <p:txBody>
          <a:bodyPr/>
          <a:lstStyle/>
          <a:p>
            <a:fld id="{97E30AB3-87C6-4330-B79C-8A8D8F8035E1}" type="slidenum">
              <a:rPr lang="en-IE" smtClean="0"/>
              <a:t>‹#›</a:t>
            </a:fld>
            <a:endParaRPr lang="en-IE"/>
          </a:p>
        </p:txBody>
      </p:sp>
    </p:spTree>
    <p:extLst>
      <p:ext uri="{BB962C8B-B14F-4D97-AF65-F5344CB8AC3E}">
        <p14:creationId xmlns:p14="http://schemas.microsoft.com/office/powerpoint/2010/main" val="217568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8CFA2-AF18-4F81-9004-C0FEE6AB6A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E34C799-1EAE-4175-9B37-06EEBA5185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E392B9E-114B-4FDD-AEC8-3A204F5CB918}"/>
              </a:ext>
            </a:extLst>
          </p:cNvPr>
          <p:cNvSpPr>
            <a:spLocks noGrp="1"/>
          </p:cNvSpPr>
          <p:nvPr>
            <p:ph type="dt" sz="half" idx="10"/>
          </p:nvPr>
        </p:nvSpPr>
        <p:spPr/>
        <p:txBody>
          <a:bodyPr/>
          <a:lstStyle/>
          <a:p>
            <a:fld id="{E7D0CFB6-A51A-44FA-93BD-DFA88607FD45}" type="datetimeFigureOut">
              <a:rPr lang="en-IE" smtClean="0"/>
              <a:t>26/02/2021</a:t>
            </a:fld>
            <a:endParaRPr lang="en-IE"/>
          </a:p>
        </p:txBody>
      </p:sp>
      <p:sp>
        <p:nvSpPr>
          <p:cNvPr id="5" name="Footer Placeholder 4">
            <a:extLst>
              <a:ext uri="{FF2B5EF4-FFF2-40B4-BE49-F238E27FC236}">
                <a16:creationId xmlns:a16="http://schemas.microsoft.com/office/drawing/2014/main" id="{5DDC9022-3309-40FC-8F50-1886DFE8F7C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F4A83EE-EAD9-4DDA-9720-D2EB7F846807}"/>
              </a:ext>
            </a:extLst>
          </p:cNvPr>
          <p:cNvSpPr>
            <a:spLocks noGrp="1"/>
          </p:cNvSpPr>
          <p:nvPr>
            <p:ph type="sldNum" sz="quarter" idx="12"/>
          </p:nvPr>
        </p:nvSpPr>
        <p:spPr/>
        <p:txBody>
          <a:bodyPr/>
          <a:lstStyle/>
          <a:p>
            <a:fld id="{97E30AB3-87C6-4330-B79C-8A8D8F8035E1}" type="slidenum">
              <a:rPr lang="en-IE" smtClean="0"/>
              <a:t>‹#›</a:t>
            </a:fld>
            <a:endParaRPr lang="en-IE"/>
          </a:p>
        </p:txBody>
      </p:sp>
    </p:spTree>
    <p:extLst>
      <p:ext uri="{BB962C8B-B14F-4D97-AF65-F5344CB8AC3E}">
        <p14:creationId xmlns:p14="http://schemas.microsoft.com/office/powerpoint/2010/main" val="2500822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39" name="Title Text"/>
          <p:cNvSpPr txBox="1">
            <a:spLocks noGrp="1"/>
          </p:cNvSpPr>
          <p:nvPr>
            <p:ph type="title"/>
          </p:nvPr>
        </p:nvSpPr>
        <p:spPr>
          <a:xfrm>
            <a:off x="838200" y="365126"/>
            <a:ext cx="10515601" cy="1325564"/>
          </a:xfrm>
          <a:prstGeom prst="rect">
            <a:avLst/>
          </a:prstGeom>
        </p:spPr>
        <p:txBody>
          <a:bodyPr lIns="130026" tIns="130026" rIns="130026" bIns="130026"/>
          <a:lstStyle>
            <a:lvl1pPr algn="l" defTabSz="914367">
              <a:lnSpc>
                <a:spcPct val="90000"/>
              </a:lnSpc>
              <a:defRPr sz="4359">
                <a:solidFill>
                  <a:srgbClr val="000000"/>
                </a:solidFill>
                <a:latin typeface="Calibri"/>
                <a:ea typeface="Calibri"/>
                <a:cs typeface="Calibri"/>
                <a:sym typeface="Calibri"/>
              </a:defRPr>
            </a:lvl1pPr>
          </a:lstStyle>
          <a:p>
            <a:r>
              <a:t>Title Text</a:t>
            </a:r>
          </a:p>
        </p:txBody>
      </p:sp>
      <p:sp>
        <p:nvSpPr>
          <p:cNvPr id="140" name="Body Level One…"/>
          <p:cNvSpPr txBox="1">
            <a:spLocks noGrp="1"/>
          </p:cNvSpPr>
          <p:nvPr>
            <p:ph type="body" idx="1"/>
          </p:nvPr>
        </p:nvSpPr>
        <p:spPr>
          <a:xfrm>
            <a:off x="838200" y="1825625"/>
            <a:ext cx="10515601" cy="4351338"/>
          </a:xfrm>
          <a:prstGeom prst="rect">
            <a:avLst/>
          </a:prstGeom>
        </p:spPr>
        <p:txBody>
          <a:bodyPr lIns="130026" tIns="130026" rIns="130026" bIns="130026" anchor="t"/>
          <a:lstStyle>
            <a:lvl1pPr marL="423507" indent="-387789" defTabSz="914367">
              <a:lnSpc>
                <a:spcPct val="90000"/>
              </a:lnSpc>
              <a:spcBef>
                <a:spcPts val="984"/>
              </a:spcBef>
              <a:buClr>
                <a:srgbClr val="000000"/>
              </a:buClr>
              <a:buSzPts val="3800"/>
              <a:buFont typeface="Arial"/>
              <a:defRPr sz="2672">
                <a:solidFill>
                  <a:srgbClr val="000000"/>
                </a:solidFill>
                <a:latin typeface="Calibri"/>
                <a:ea typeface="Calibri"/>
                <a:cs typeface="Calibri"/>
                <a:sym typeface="Calibri"/>
              </a:defRPr>
            </a:lvl1pPr>
            <a:lvl2pPr marL="799179" indent="-424145" defTabSz="914367">
              <a:lnSpc>
                <a:spcPct val="90000"/>
              </a:lnSpc>
              <a:spcBef>
                <a:spcPts val="984"/>
              </a:spcBef>
              <a:buClr>
                <a:srgbClr val="000000"/>
              </a:buClr>
              <a:buSzPts val="3800"/>
              <a:buFont typeface="Arial"/>
              <a:defRPr sz="2672">
                <a:solidFill>
                  <a:srgbClr val="000000"/>
                </a:solidFill>
                <a:latin typeface="Calibri"/>
                <a:ea typeface="Calibri"/>
                <a:cs typeface="Calibri"/>
                <a:sym typeface="Calibri"/>
              </a:defRPr>
            </a:lvl2pPr>
            <a:lvl3pPr marL="1189391" indent="-475042" defTabSz="914367">
              <a:lnSpc>
                <a:spcPct val="90000"/>
              </a:lnSpc>
              <a:spcBef>
                <a:spcPts val="984"/>
              </a:spcBef>
              <a:buClr>
                <a:srgbClr val="000000"/>
              </a:buClr>
              <a:buSzPts val="3800"/>
              <a:buFont typeface="Arial"/>
              <a:defRPr sz="2672">
                <a:solidFill>
                  <a:srgbClr val="000000"/>
                </a:solidFill>
                <a:latin typeface="Calibri"/>
                <a:ea typeface="Calibri"/>
                <a:cs typeface="Calibri"/>
                <a:sym typeface="Calibri"/>
              </a:defRPr>
            </a:lvl3pPr>
            <a:lvl4pPr marL="1553710" indent="-508974" defTabSz="914367">
              <a:lnSpc>
                <a:spcPct val="90000"/>
              </a:lnSpc>
              <a:spcBef>
                <a:spcPts val="984"/>
              </a:spcBef>
              <a:buClr>
                <a:srgbClr val="000000"/>
              </a:buClr>
              <a:buSzPts val="3800"/>
              <a:buFont typeface="Arial"/>
              <a:defRPr sz="2672">
                <a:solidFill>
                  <a:srgbClr val="000000"/>
                </a:solidFill>
                <a:latin typeface="Calibri"/>
                <a:ea typeface="Calibri"/>
                <a:cs typeface="Calibri"/>
                <a:sym typeface="Calibri"/>
              </a:defRPr>
            </a:lvl4pPr>
            <a:lvl5pPr marL="1875168" indent="-508974" defTabSz="914367">
              <a:lnSpc>
                <a:spcPct val="90000"/>
              </a:lnSpc>
              <a:spcBef>
                <a:spcPts val="984"/>
              </a:spcBef>
              <a:buClr>
                <a:srgbClr val="000000"/>
              </a:buClr>
              <a:buSzPts val="3800"/>
              <a:buFont typeface="Arial"/>
              <a:defRPr sz="2672">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11054227" y="6386723"/>
            <a:ext cx="299574" cy="304384"/>
          </a:xfrm>
          <a:prstGeom prst="rect">
            <a:avLst/>
          </a:prstGeom>
        </p:spPr>
        <p:txBody>
          <a:bodyPr lIns="64995" tIns="64995" rIns="64995" bIns="64995" anchor="ctr"/>
          <a:lstStyle>
            <a:lvl1pPr algn="r" defTabSz="914367">
              <a:defRPr>
                <a:solidFill>
                  <a:srgbClr val="000000"/>
                </a:solidFill>
                <a:latin typeface="Calibri"/>
                <a:ea typeface="Calibri"/>
                <a:cs typeface="Calibri"/>
                <a:sym typeface="Calibri"/>
              </a:defRPr>
            </a:lvl1pPr>
          </a:lstStyle>
          <a:p>
            <a:pPr marL="0" marR="0" lvl="0" indent="0" algn="r" defTabSz="914367"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srgbClr val="000000"/>
                </a:solidFill>
                <a:effectLst/>
                <a:uLnTx/>
                <a:uFillTx/>
                <a:latin typeface="Calibri"/>
                <a:cs typeface="Calibri"/>
                <a:sym typeface="Calibri"/>
              </a:rPr>
              <a:pPr marL="0" marR="0" lvl="0" indent="0" algn="r" defTabSz="914367"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92441087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45910F-1A63-F447-A43F-0205C9A934F4}"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BC331-B8E1-DC41-9EDB-F6878E2F9D6E}" type="slidenum">
              <a:rPr lang="en-US" smtClean="0"/>
              <a:t>‹#›</a:t>
            </a:fld>
            <a:endParaRPr lang="en-US"/>
          </a:p>
        </p:txBody>
      </p:sp>
    </p:spTree>
    <p:extLst>
      <p:ext uri="{BB962C8B-B14F-4D97-AF65-F5344CB8AC3E}">
        <p14:creationId xmlns:p14="http://schemas.microsoft.com/office/powerpoint/2010/main" val="145475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45910F-1A63-F447-A43F-0205C9A934F4}"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BC331-B8E1-DC41-9EDB-F6878E2F9D6E}" type="slidenum">
              <a:rPr lang="en-US" smtClean="0"/>
              <a:t>‹#›</a:t>
            </a:fld>
            <a:endParaRPr lang="en-US"/>
          </a:p>
        </p:txBody>
      </p:sp>
    </p:spTree>
    <p:extLst>
      <p:ext uri="{BB962C8B-B14F-4D97-AF65-F5344CB8AC3E}">
        <p14:creationId xmlns:p14="http://schemas.microsoft.com/office/powerpoint/2010/main" val="4168449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45910F-1A63-F447-A43F-0205C9A934F4}"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BC331-B8E1-DC41-9EDB-F6878E2F9D6E}" type="slidenum">
              <a:rPr lang="en-US" smtClean="0"/>
              <a:t>‹#›</a:t>
            </a:fld>
            <a:endParaRPr lang="en-US"/>
          </a:p>
        </p:txBody>
      </p:sp>
    </p:spTree>
    <p:extLst>
      <p:ext uri="{BB962C8B-B14F-4D97-AF65-F5344CB8AC3E}">
        <p14:creationId xmlns:p14="http://schemas.microsoft.com/office/powerpoint/2010/main" val="994830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45910F-1A63-F447-A43F-0205C9A934F4}"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BC331-B8E1-DC41-9EDB-F6878E2F9D6E}" type="slidenum">
              <a:rPr lang="en-US" smtClean="0"/>
              <a:t>‹#›</a:t>
            </a:fld>
            <a:endParaRPr lang="en-US"/>
          </a:p>
        </p:txBody>
      </p:sp>
    </p:spTree>
    <p:extLst>
      <p:ext uri="{BB962C8B-B14F-4D97-AF65-F5344CB8AC3E}">
        <p14:creationId xmlns:p14="http://schemas.microsoft.com/office/powerpoint/2010/main" val="4126174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45910F-1A63-F447-A43F-0205C9A934F4}" type="datetimeFigureOut">
              <a:rPr lang="en-US" smtClean="0"/>
              <a:t>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BC331-B8E1-DC41-9EDB-F6878E2F9D6E}" type="slidenum">
              <a:rPr lang="en-US" smtClean="0"/>
              <a:t>‹#›</a:t>
            </a:fld>
            <a:endParaRPr lang="en-US"/>
          </a:p>
        </p:txBody>
      </p:sp>
    </p:spTree>
    <p:extLst>
      <p:ext uri="{BB962C8B-B14F-4D97-AF65-F5344CB8AC3E}">
        <p14:creationId xmlns:p14="http://schemas.microsoft.com/office/powerpoint/2010/main" val="1080916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5910F-1A63-F447-A43F-0205C9A934F4}" type="datetimeFigureOut">
              <a:rPr lang="en-US" smtClean="0"/>
              <a:t>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BC331-B8E1-DC41-9EDB-F6878E2F9D6E}" type="slidenum">
              <a:rPr lang="en-US" smtClean="0"/>
              <a:t>‹#›</a:t>
            </a:fld>
            <a:endParaRPr lang="en-US"/>
          </a:p>
        </p:txBody>
      </p:sp>
    </p:spTree>
    <p:extLst>
      <p:ext uri="{BB962C8B-B14F-4D97-AF65-F5344CB8AC3E}">
        <p14:creationId xmlns:p14="http://schemas.microsoft.com/office/powerpoint/2010/main" val="2120285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5910F-1A63-F447-A43F-0205C9A934F4}" type="datetimeFigureOut">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BC331-B8E1-DC41-9EDB-F6878E2F9D6E}" type="slidenum">
              <a:rPr lang="en-US" smtClean="0"/>
              <a:t>‹#›</a:t>
            </a:fld>
            <a:endParaRPr lang="en-US"/>
          </a:p>
        </p:txBody>
      </p:sp>
    </p:spTree>
    <p:extLst>
      <p:ext uri="{BB962C8B-B14F-4D97-AF65-F5344CB8AC3E}">
        <p14:creationId xmlns:p14="http://schemas.microsoft.com/office/powerpoint/2010/main" val="18337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7B34-0CF3-4D9B-87B4-5B16CA1B706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136E5DA-B715-40DB-82E8-C1D43B9F6F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4E08C00-0670-4D1C-9EC1-5C0CCB21C84D}"/>
              </a:ext>
            </a:extLst>
          </p:cNvPr>
          <p:cNvSpPr>
            <a:spLocks noGrp="1"/>
          </p:cNvSpPr>
          <p:nvPr>
            <p:ph type="dt" sz="half" idx="10"/>
          </p:nvPr>
        </p:nvSpPr>
        <p:spPr/>
        <p:txBody>
          <a:bodyPr/>
          <a:lstStyle/>
          <a:p>
            <a:fld id="{E7D0CFB6-A51A-44FA-93BD-DFA88607FD45}" type="datetimeFigureOut">
              <a:rPr lang="en-IE" smtClean="0"/>
              <a:t>26/02/2021</a:t>
            </a:fld>
            <a:endParaRPr lang="en-IE"/>
          </a:p>
        </p:txBody>
      </p:sp>
      <p:sp>
        <p:nvSpPr>
          <p:cNvPr id="5" name="Footer Placeholder 4">
            <a:extLst>
              <a:ext uri="{FF2B5EF4-FFF2-40B4-BE49-F238E27FC236}">
                <a16:creationId xmlns:a16="http://schemas.microsoft.com/office/drawing/2014/main" id="{0297DDBA-9892-4B38-8A3E-4E58A893085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7002620-7681-478C-8534-2319EBC0218A}"/>
              </a:ext>
            </a:extLst>
          </p:cNvPr>
          <p:cNvSpPr>
            <a:spLocks noGrp="1"/>
          </p:cNvSpPr>
          <p:nvPr>
            <p:ph type="sldNum" sz="quarter" idx="12"/>
          </p:nvPr>
        </p:nvSpPr>
        <p:spPr/>
        <p:txBody>
          <a:bodyPr/>
          <a:lstStyle/>
          <a:p>
            <a:fld id="{97E30AB3-87C6-4330-B79C-8A8D8F8035E1}" type="slidenum">
              <a:rPr lang="en-IE" smtClean="0"/>
              <a:t>‹#›</a:t>
            </a:fld>
            <a:endParaRPr lang="en-IE"/>
          </a:p>
        </p:txBody>
      </p:sp>
    </p:spTree>
    <p:extLst>
      <p:ext uri="{BB962C8B-B14F-4D97-AF65-F5344CB8AC3E}">
        <p14:creationId xmlns:p14="http://schemas.microsoft.com/office/powerpoint/2010/main" val="1731067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45910F-1A63-F447-A43F-0205C9A934F4}"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BC331-B8E1-DC41-9EDB-F6878E2F9D6E}" type="slidenum">
              <a:rPr lang="en-US" smtClean="0"/>
              <a:t>‹#›</a:t>
            </a:fld>
            <a:endParaRPr lang="en-US"/>
          </a:p>
        </p:txBody>
      </p:sp>
    </p:spTree>
    <p:extLst>
      <p:ext uri="{BB962C8B-B14F-4D97-AF65-F5344CB8AC3E}">
        <p14:creationId xmlns:p14="http://schemas.microsoft.com/office/powerpoint/2010/main" val="3448035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45910F-1A63-F447-A43F-0205C9A934F4}"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BC331-B8E1-DC41-9EDB-F6878E2F9D6E}" type="slidenum">
              <a:rPr lang="en-US" smtClean="0"/>
              <a:t>‹#›</a:t>
            </a:fld>
            <a:endParaRPr lang="en-US"/>
          </a:p>
        </p:txBody>
      </p:sp>
    </p:spTree>
    <p:extLst>
      <p:ext uri="{BB962C8B-B14F-4D97-AF65-F5344CB8AC3E}">
        <p14:creationId xmlns:p14="http://schemas.microsoft.com/office/powerpoint/2010/main" val="1462212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45910F-1A63-F447-A43F-0205C9A934F4}"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BC331-B8E1-DC41-9EDB-F6878E2F9D6E}" type="slidenum">
              <a:rPr lang="en-US" smtClean="0"/>
              <a:t>‹#›</a:t>
            </a:fld>
            <a:endParaRPr lang="en-US"/>
          </a:p>
        </p:txBody>
      </p:sp>
    </p:spTree>
    <p:extLst>
      <p:ext uri="{BB962C8B-B14F-4D97-AF65-F5344CB8AC3E}">
        <p14:creationId xmlns:p14="http://schemas.microsoft.com/office/powerpoint/2010/main" val="259111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45910F-1A63-F447-A43F-0205C9A934F4}"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BC331-B8E1-DC41-9EDB-F6878E2F9D6E}" type="slidenum">
              <a:rPr lang="en-US" smtClean="0"/>
              <a:t>‹#›</a:t>
            </a:fld>
            <a:endParaRPr lang="en-US"/>
          </a:p>
        </p:txBody>
      </p:sp>
    </p:spTree>
    <p:extLst>
      <p:ext uri="{BB962C8B-B14F-4D97-AF65-F5344CB8AC3E}">
        <p14:creationId xmlns:p14="http://schemas.microsoft.com/office/powerpoint/2010/main" val="592520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39" name="Title Text"/>
          <p:cNvSpPr txBox="1">
            <a:spLocks noGrp="1"/>
          </p:cNvSpPr>
          <p:nvPr>
            <p:ph type="title"/>
          </p:nvPr>
        </p:nvSpPr>
        <p:spPr>
          <a:xfrm>
            <a:off x="838200" y="365126"/>
            <a:ext cx="10515601" cy="1325564"/>
          </a:xfrm>
          <a:prstGeom prst="rect">
            <a:avLst/>
          </a:prstGeom>
        </p:spPr>
        <p:txBody>
          <a:bodyPr lIns="130026" tIns="130026" rIns="130026" bIns="130026"/>
          <a:lstStyle>
            <a:lvl1pPr algn="l" defTabSz="914367">
              <a:lnSpc>
                <a:spcPct val="90000"/>
              </a:lnSpc>
              <a:defRPr sz="4359">
                <a:solidFill>
                  <a:srgbClr val="000000"/>
                </a:solidFill>
                <a:latin typeface="Calibri"/>
                <a:ea typeface="Calibri"/>
                <a:cs typeface="Calibri"/>
                <a:sym typeface="Calibri"/>
              </a:defRPr>
            </a:lvl1pPr>
          </a:lstStyle>
          <a:p>
            <a:r>
              <a:t>Title Text</a:t>
            </a:r>
          </a:p>
        </p:txBody>
      </p:sp>
      <p:sp>
        <p:nvSpPr>
          <p:cNvPr id="140" name="Body Level One…"/>
          <p:cNvSpPr txBox="1">
            <a:spLocks noGrp="1"/>
          </p:cNvSpPr>
          <p:nvPr>
            <p:ph type="body" idx="1"/>
          </p:nvPr>
        </p:nvSpPr>
        <p:spPr>
          <a:xfrm>
            <a:off x="838200" y="1825625"/>
            <a:ext cx="10515601" cy="4351338"/>
          </a:xfrm>
          <a:prstGeom prst="rect">
            <a:avLst/>
          </a:prstGeom>
        </p:spPr>
        <p:txBody>
          <a:bodyPr lIns="130026" tIns="130026" rIns="130026" bIns="130026" anchor="t"/>
          <a:lstStyle>
            <a:lvl1pPr marL="423507" indent="-387789" defTabSz="914367">
              <a:lnSpc>
                <a:spcPct val="90000"/>
              </a:lnSpc>
              <a:spcBef>
                <a:spcPts val="984"/>
              </a:spcBef>
              <a:buClr>
                <a:srgbClr val="000000"/>
              </a:buClr>
              <a:buSzPts val="3800"/>
              <a:buFont typeface="Arial"/>
              <a:defRPr sz="2672">
                <a:solidFill>
                  <a:srgbClr val="000000"/>
                </a:solidFill>
                <a:latin typeface="Calibri"/>
                <a:ea typeface="Calibri"/>
                <a:cs typeface="Calibri"/>
                <a:sym typeface="Calibri"/>
              </a:defRPr>
            </a:lvl1pPr>
            <a:lvl2pPr marL="799179" indent="-424145" defTabSz="914367">
              <a:lnSpc>
                <a:spcPct val="90000"/>
              </a:lnSpc>
              <a:spcBef>
                <a:spcPts val="984"/>
              </a:spcBef>
              <a:buClr>
                <a:srgbClr val="000000"/>
              </a:buClr>
              <a:buSzPts val="3800"/>
              <a:buFont typeface="Arial"/>
              <a:defRPr sz="2672">
                <a:solidFill>
                  <a:srgbClr val="000000"/>
                </a:solidFill>
                <a:latin typeface="Calibri"/>
                <a:ea typeface="Calibri"/>
                <a:cs typeface="Calibri"/>
                <a:sym typeface="Calibri"/>
              </a:defRPr>
            </a:lvl2pPr>
            <a:lvl3pPr marL="1189391" indent="-475042" defTabSz="914367">
              <a:lnSpc>
                <a:spcPct val="90000"/>
              </a:lnSpc>
              <a:spcBef>
                <a:spcPts val="984"/>
              </a:spcBef>
              <a:buClr>
                <a:srgbClr val="000000"/>
              </a:buClr>
              <a:buSzPts val="3800"/>
              <a:buFont typeface="Arial"/>
              <a:defRPr sz="2672">
                <a:solidFill>
                  <a:srgbClr val="000000"/>
                </a:solidFill>
                <a:latin typeface="Calibri"/>
                <a:ea typeface="Calibri"/>
                <a:cs typeface="Calibri"/>
                <a:sym typeface="Calibri"/>
              </a:defRPr>
            </a:lvl3pPr>
            <a:lvl4pPr marL="1553710" indent="-508974" defTabSz="914367">
              <a:lnSpc>
                <a:spcPct val="90000"/>
              </a:lnSpc>
              <a:spcBef>
                <a:spcPts val="984"/>
              </a:spcBef>
              <a:buClr>
                <a:srgbClr val="000000"/>
              </a:buClr>
              <a:buSzPts val="3800"/>
              <a:buFont typeface="Arial"/>
              <a:defRPr sz="2672">
                <a:solidFill>
                  <a:srgbClr val="000000"/>
                </a:solidFill>
                <a:latin typeface="Calibri"/>
                <a:ea typeface="Calibri"/>
                <a:cs typeface="Calibri"/>
                <a:sym typeface="Calibri"/>
              </a:defRPr>
            </a:lvl4pPr>
            <a:lvl5pPr marL="1875168" indent="-508974" defTabSz="914367">
              <a:lnSpc>
                <a:spcPct val="90000"/>
              </a:lnSpc>
              <a:spcBef>
                <a:spcPts val="984"/>
              </a:spcBef>
              <a:buClr>
                <a:srgbClr val="000000"/>
              </a:buClr>
              <a:buSzPts val="3800"/>
              <a:buFont typeface="Arial"/>
              <a:defRPr sz="2672">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11020225" y="6408382"/>
            <a:ext cx="333576" cy="261065"/>
          </a:xfrm>
          <a:prstGeom prst="rect">
            <a:avLst/>
          </a:prstGeom>
        </p:spPr>
        <p:txBody>
          <a:bodyPr lIns="64995" tIns="64995" rIns="64995" bIns="64995" anchor="ctr"/>
          <a:lstStyle>
            <a:lvl1pPr algn="r" defTabSz="914367">
              <a:defRPr>
                <a:solidFill>
                  <a:srgbClr val="000000"/>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9695568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588CA2B4-7E7F-4342-B471-192AB01C3675}" type="datetime1">
              <a:rPr lang="en-IE" smtClean="0"/>
              <a:t>26/02/2021</a:t>
            </a:fld>
            <a:endParaRPr lang="en-IE"/>
          </a:p>
        </p:txBody>
      </p:sp>
      <p:sp>
        <p:nvSpPr>
          <p:cNvPr id="5" name="Footer Placeholder 4"/>
          <p:cNvSpPr>
            <a:spLocks noGrp="1"/>
          </p:cNvSpPr>
          <p:nvPr>
            <p:ph type="ftr" sz="quarter" idx="11"/>
          </p:nvPr>
        </p:nvSpPr>
        <p:spPr/>
        <p:txBody>
          <a:bodyPr/>
          <a:lstStyle/>
          <a:p>
            <a:r>
              <a:rPr lang="en-IE" smtClean="0"/>
              <a:t>Áine Flood        @I_LOFAR        @LOFARIreland</a:t>
            </a:r>
            <a:endParaRPr lang="en-IE"/>
          </a:p>
        </p:txBody>
      </p:sp>
      <p:sp>
        <p:nvSpPr>
          <p:cNvPr id="6" name="Slide Number Placeholder 5"/>
          <p:cNvSpPr>
            <a:spLocks noGrp="1"/>
          </p:cNvSpPr>
          <p:nvPr>
            <p:ph type="sldNum" sz="quarter" idx="12"/>
          </p:nvPr>
        </p:nvSpPr>
        <p:spPr/>
        <p:txBody>
          <a:bodyPr/>
          <a:lstStyle/>
          <a:p>
            <a:fld id="{6B75FFBD-8679-43C9-A3CE-0BD8D8EEA059}" type="slidenum">
              <a:rPr lang="en-IE" smtClean="0"/>
              <a:t>‹#›</a:t>
            </a:fld>
            <a:endParaRPr lang="en-IE"/>
          </a:p>
        </p:txBody>
      </p:sp>
    </p:spTree>
    <p:extLst>
      <p:ext uri="{BB962C8B-B14F-4D97-AF65-F5344CB8AC3E}">
        <p14:creationId xmlns:p14="http://schemas.microsoft.com/office/powerpoint/2010/main" val="4220482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3B50CFC7-A3F4-4330-B0E6-35FC48E6A4E1}" type="datetime1">
              <a:rPr lang="en-IE" smtClean="0"/>
              <a:t>26/02/2021</a:t>
            </a:fld>
            <a:endParaRPr lang="en-IE"/>
          </a:p>
        </p:txBody>
      </p:sp>
      <p:sp>
        <p:nvSpPr>
          <p:cNvPr id="5" name="Footer Placeholder 4"/>
          <p:cNvSpPr>
            <a:spLocks noGrp="1"/>
          </p:cNvSpPr>
          <p:nvPr>
            <p:ph type="ftr" sz="quarter" idx="11"/>
          </p:nvPr>
        </p:nvSpPr>
        <p:spPr/>
        <p:txBody>
          <a:bodyPr/>
          <a:lstStyle/>
          <a:p>
            <a:r>
              <a:rPr lang="en-IE" smtClean="0"/>
              <a:t>Áine Flood        @I_LOFAR        @LOFARIreland</a:t>
            </a:r>
            <a:endParaRPr lang="en-IE"/>
          </a:p>
        </p:txBody>
      </p:sp>
      <p:sp>
        <p:nvSpPr>
          <p:cNvPr id="6" name="Slide Number Placeholder 5"/>
          <p:cNvSpPr>
            <a:spLocks noGrp="1"/>
          </p:cNvSpPr>
          <p:nvPr>
            <p:ph type="sldNum" sz="quarter" idx="12"/>
          </p:nvPr>
        </p:nvSpPr>
        <p:spPr/>
        <p:txBody>
          <a:bodyPr/>
          <a:lstStyle/>
          <a:p>
            <a:fld id="{6B75FFBD-8679-43C9-A3CE-0BD8D8EEA059}" type="slidenum">
              <a:rPr lang="en-IE" smtClean="0"/>
              <a:t>‹#›</a:t>
            </a:fld>
            <a:endParaRPr lang="en-IE"/>
          </a:p>
        </p:txBody>
      </p:sp>
    </p:spTree>
    <p:extLst>
      <p:ext uri="{BB962C8B-B14F-4D97-AF65-F5344CB8AC3E}">
        <p14:creationId xmlns:p14="http://schemas.microsoft.com/office/powerpoint/2010/main" val="914064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BD31CF4-DF25-416B-A287-D60B3552EDBE}" type="datetime1">
              <a:rPr lang="en-IE" smtClean="0"/>
              <a:t>26/02/2021</a:t>
            </a:fld>
            <a:endParaRPr lang="en-IE"/>
          </a:p>
        </p:txBody>
      </p:sp>
      <p:sp>
        <p:nvSpPr>
          <p:cNvPr id="5" name="Footer Placeholder 4"/>
          <p:cNvSpPr>
            <a:spLocks noGrp="1"/>
          </p:cNvSpPr>
          <p:nvPr>
            <p:ph type="ftr" sz="quarter" idx="11"/>
          </p:nvPr>
        </p:nvSpPr>
        <p:spPr/>
        <p:txBody>
          <a:bodyPr/>
          <a:lstStyle/>
          <a:p>
            <a:r>
              <a:rPr lang="en-IE" smtClean="0"/>
              <a:t>Áine Flood        @I_LOFAR        @LOFARIreland</a:t>
            </a:r>
            <a:endParaRPr lang="en-IE"/>
          </a:p>
        </p:txBody>
      </p:sp>
      <p:sp>
        <p:nvSpPr>
          <p:cNvPr id="6" name="Slide Number Placeholder 5"/>
          <p:cNvSpPr>
            <a:spLocks noGrp="1"/>
          </p:cNvSpPr>
          <p:nvPr>
            <p:ph type="sldNum" sz="quarter" idx="12"/>
          </p:nvPr>
        </p:nvSpPr>
        <p:spPr/>
        <p:txBody>
          <a:bodyPr/>
          <a:lstStyle/>
          <a:p>
            <a:fld id="{6B75FFBD-8679-43C9-A3CE-0BD8D8EEA059}" type="slidenum">
              <a:rPr lang="en-IE" smtClean="0"/>
              <a:t>‹#›</a:t>
            </a:fld>
            <a:endParaRPr lang="en-IE"/>
          </a:p>
        </p:txBody>
      </p:sp>
    </p:spTree>
    <p:extLst>
      <p:ext uri="{BB962C8B-B14F-4D97-AF65-F5344CB8AC3E}">
        <p14:creationId xmlns:p14="http://schemas.microsoft.com/office/powerpoint/2010/main" val="3337052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ABA8B250-902F-4EC3-B948-976CC11E55C5}" type="datetime1">
              <a:rPr lang="en-IE" smtClean="0"/>
              <a:t>26/02/2021</a:t>
            </a:fld>
            <a:endParaRPr lang="en-IE"/>
          </a:p>
        </p:txBody>
      </p:sp>
      <p:sp>
        <p:nvSpPr>
          <p:cNvPr id="6" name="Footer Placeholder 5"/>
          <p:cNvSpPr>
            <a:spLocks noGrp="1"/>
          </p:cNvSpPr>
          <p:nvPr>
            <p:ph type="ftr" sz="quarter" idx="11"/>
          </p:nvPr>
        </p:nvSpPr>
        <p:spPr/>
        <p:txBody>
          <a:bodyPr/>
          <a:lstStyle/>
          <a:p>
            <a:r>
              <a:rPr lang="en-IE" smtClean="0"/>
              <a:t>Áine Flood        @I_LOFAR        @LOFARIreland</a:t>
            </a:r>
            <a:endParaRPr lang="en-IE"/>
          </a:p>
        </p:txBody>
      </p:sp>
      <p:sp>
        <p:nvSpPr>
          <p:cNvPr id="7" name="Slide Number Placeholder 6"/>
          <p:cNvSpPr>
            <a:spLocks noGrp="1"/>
          </p:cNvSpPr>
          <p:nvPr>
            <p:ph type="sldNum" sz="quarter" idx="12"/>
          </p:nvPr>
        </p:nvSpPr>
        <p:spPr/>
        <p:txBody>
          <a:bodyPr/>
          <a:lstStyle/>
          <a:p>
            <a:fld id="{6B75FFBD-8679-43C9-A3CE-0BD8D8EEA059}" type="slidenum">
              <a:rPr lang="en-IE" smtClean="0"/>
              <a:t>‹#›</a:t>
            </a:fld>
            <a:endParaRPr lang="en-IE"/>
          </a:p>
        </p:txBody>
      </p:sp>
    </p:spTree>
    <p:extLst>
      <p:ext uri="{BB962C8B-B14F-4D97-AF65-F5344CB8AC3E}">
        <p14:creationId xmlns:p14="http://schemas.microsoft.com/office/powerpoint/2010/main" val="3221328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5E6DD165-AC6D-42B9-A62A-D696B984FB02}" type="datetime1">
              <a:rPr lang="en-IE" smtClean="0"/>
              <a:t>26/02/2021</a:t>
            </a:fld>
            <a:endParaRPr lang="en-IE"/>
          </a:p>
        </p:txBody>
      </p:sp>
      <p:sp>
        <p:nvSpPr>
          <p:cNvPr id="8" name="Footer Placeholder 7"/>
          <p:cNvSpPr>
            <a:spLocks noGrp="1"/>
          </p:cNvSpPr>
          <p:nvPr>
            <p:ph type="ftr" sz="quarter" idx="11"/>
          </p:nvPr>
        </p:nvSpPr>
        <p:spPr/>
        <p:txBody>
          <a:bodyPr/>
          <a:lstStyle/>
          <a:p>
            <a:r>
              <a:rPr lang="en-IE" smtClean="0"/>
              <a:t>Áine Flood        @I_LOFAR        @LOFARIreland</a:t>
            </a:r>
            <a:endParaRPr lang="en-IE"/>
          </a:p>
        </p:txBody>
      </p:sp>
      <p:sp>
        <p:nvSpPr>
          <p:cNvPr id="9" name="Slide Number Placeholder 8"/>
          <p:cNvSpPr>
            <a:spLocks noGrp="1"/>
          </p:cNvSpPr>
          <p:nvPr>
            <p:ph type="sldNum" sz="quarter" idx="12"/>
          </p:nvPr>
        </p:nvSpPr>
        <p:spPr/>
        <p:txBody>
          <a:bodyPr/>
          <a:lstStyle/>
          <a:p>
            <a:fld id="{6B75FFBD-8679-43C9-A3CE-0BD8D8EEA059}" type="slidenum">
              <a:rPr lang="en-IE" smtClean="0"/>
              <a:t>‹#›</a:t>
            </a:fld>
            <a:endParaRPr lang="en-IE"/>
          </a:p>
        </p:txBody>
      </p:sp>
    </p:spTree>
    <p:extLst>
      <p:ext uri="{BB962C8B-B14F-4D97-AF65-F5344CB8AC3E}">
        <p14:creationId xmlns:p14="http://schemas.microsoft.com/office/powerpoint/2010/main" val="4211354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44EA-C056-445D-96C6-AB13176157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BBC11356-D014-4E6C-A630-8991B16431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6B9711-8257-477F-B0CA-7395B8C7C813}"/>
              </a:ext>
            </a:extLst>
          </p:cNvPr>
          <p:cNvSpPr>
            <a:spLocks noGrp="1"/>
          </p:cNvSpPr>
          <p:nvPr>
            <p:ph type="dt" sz="half" idx="10"/>
          </p:nvPr>
        </p:nvSpPr>
        <p:spPr/>
        <p:txBody>
          <a:bodyPr/>
          <a:lstStyle/>
          <a:p>
            <a:fld id="{E7D0CFB6-A51A-44FA-93BD-DFA88607FD45}" type="datetimeFigureOut">
              <a:rPr lang="en-IE" smtClean="0"/>
              <a:t>26/02/2021</a:t>
            </a:fld>
            <a:endParaRPr lang="en-IE"/>
          </a:p>
        </p:txBody>
      </p:sp>
      <p:sp>
        <p:nvSpPr>
          <p:cNvPr id="5" name="Footer Placeholder 4">
            <a:extLst>
              <a:ext uri="{FF2B5EF4-FFF2-40B4-BE49-F238E27FC236}">
                <a16:creationId xmlns:a16="http://schemas.microsoft.com/office/drawing/2014/main" id="{8647A6BD-1B28-4140-99F9-2BF579B4594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3595FE3-ACE6-4A80-86D1-EA9320EF2B0F}"/>
              </a:ext>
            </a:extLst>
          </p:cNvPr>
          <p:cNvSpPr>
            <a:spLocks noGrp="1"/>
          </p:cNvSpPr>
          <p:nvPr>
            <p:ph type="sldNum" sz="quarter" idx="12"/>
          </p:nvPr>
        </p:nvSpPr>
        <p:spPr/>
        <p:txBody>
          <a:bodyPr/>
          <a:lstStyle/>
          <a:p>
            <a:fld id="{97E30AB3-87C6-4330-B79C-8A8D8F8035E1}" type="slidenum">
              <a:rPr lang="en-IE" smtClean="0"/>
              <a:t>‹#›</a:t>
            </a:fld>
            <a:endParaRPr lang="en-IE"/>
          </a:p>
        </p:txBody>
      </p:sp>
    </p:spTree>
    <p:extLst>
      <p:ext uri="{BB962C8B-B14F-4D97-AF65-F5344CB8AC3E}">
        <p14:creationId xmlns:p14="http://schemas.microsoft.com/office/powerpoint/2010/main" val="1032722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219438C4-375F-4152-9367-45C3A3F00514}" type="datetime1">
              <a:rPr lang="en-IE" smtClean="0"/>
              <a:t>26/02/2021</a:t>
            </a:fld>
            <a:endParaRPr lang="en-IE"/>
          </a:p>
        </p:txBody>
      </p:sp>
      <p:sp>
        <p:nvSpPr>
          <p:cNvPr id="4" name="Footer Placeholder 3"/>
          <p:cNvSpPr>
            <a:spLocks noGrp="1"/>
          </p:cNvSpPr>
          <p:nvPr>
            <p:ph type="ftr" sz="quarter" idx="11"/>
          </p:nvPr>
        </p:nvSpPr>
        <p:spPr/>
        <p:txBody>
          <a:bodyPr/>
          <a:lstStyle/>
          <a:p>
            <a:r>
              <a:rPr lang="en-IE" smtClean="0"/>
              <a:t>Áine Flood        @I_LOFAR        @LOFARIreland</a:t>
            </a:r>
            <a:endParaRPr lang="en-IE"/>
          </a:p>
        </p:txBody>
      </p:sp>
      <p:sp>
        <p:nvSpPr>
          <p:cNvPr id="5" name="Slide Number Placeholder 4"/>
          <p:cNvSpPr>
            <a:spLocks noGrp="1"/>
          </p:cNvSpPr>
          <p:nvPr>
            <p:ph type="sldNum" sz="quarter" idx="12"/>
          </p:nvPr>
        </p:nvSpPr>
        <p:spPr/>
        <p:txBody>
          <a:bodyPr/>
          <a:lstStyle/>
          <a:p>
            <a:fld id="{6B75FFBD-8679-43C9-A3CE-0BD8D8EEA059}" type="slidenum">
              <a:rPr lang="en-IE" smtClean="0"/>
              <a:t>‹#›</a:t>
            </a:fld>
            <a:endParaRPr lang="en-IE"/>
          </a:p>
        </p:txBody>
      </p:sp>
    </p:spTree>
    <p:extLst>
      <p:ext uri="{BB962C8B-B14F-4D97-AF65-F5344CB8AC3E}">
        <p14:creationId xmlns:p14="http://schemas.microsoft.com/office/powerpoint/2010/main" val="777512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E44400-3A94-40E0-BBA4-EF0417F2290F}" type="datetime1">
              <a:rPr lang="en-IE" smtClean="0"/>
              <a:t>26/02/2021</a:t>
            </a:fld>
            <a:endParaRPr lang="en-IE"/>
          </a:p>
        </p:txBody>
      </p:sp>
      <p:sp>
        <p:nvSpPr>
          <p:cNvPr id="3" name="Footer Placeholder 2"/>
          <p:cNvSpPr>
            <a:spLocks noGrp="1"/>
          </p:cNvSpPr>
          <p:nvPr>
            <p:ph type="ftr" sz="quarter" idx="11"/>
          </p:nvPr>
        </p:nvSpPr>
        <p:spPr/>
        <p:txBody>
          <a:bodyPr/>
          <a:lstStyle/>
          <a:p>
            <a:r>
              <a:rPr lang="en-IE" smtClean="0"/>
              <a:t>Áine Flood        @I_LOFAR        @LOFARIreland</a:t>
            </a:r>
            <a:endParaRPr lang="en-IE"/>
          </a:p>
        </p:txBody>
      </p:sp>
      <p:sp>
        <p:nvSpPr>
          <p:cNvPr id="4" name="Slide Number Placeholder 3"/>
          <p:cNvSpPr>
            <a:spLocks noGrp="1"/>
          </p:cNvSpPr>
          <p:nvPr>
            <p:ph type="sldNum" sz="quarter" idx="12"/>
          </p:nvPr>
        </p:nvSpPr>
        <p:spPr/>
        <p:txBody>
          <a:bodyPr/>
          <a:lstStyle/>
          <a:p>
            <a:fld id="{6B75FFBD-8679-43C9-A3CE-0BD8D8EEA059}" type="slidenum">
              <a:rPr lang="en-IE" smtClean="0"/>
              <a:t>‹#›</a:t>
            </a:fld>
            <a:endParaRPr lang="en-IE"/>
          </a:p>
        </p:txBody>
      </p:sp>
    </p:spTree>
    <p:extLst>
      <p:ext uri="{BB962C8B-B14F-4D97-AF65-F5344CB8AC3E}">
        <p14:creationId xmlns:p14="http://schemas.microsoft.com/office/powerpoint/2010/main" val="4139556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745079-A3E9-4E3B-A69C-2CA50C6473E2}" type="datetime1">
              <a:rPr lang="en-IE" smtClean="0"/>
              <a:t>26/02/2021</a:t>
            </a:fld>
            <a:endParaRPr lang="en-IE"/>
          </a:p>
        </p:txBody>
      </p:sp>
      <p:sp>
        <p:nvSpPr>
          <p:cNvPr id="6" name="Footer Placeholder 5"/>
          <p:cNvSpPr>
            <a:spLocks noGrp="1"/>
          </p:cNvSpPr>
          <p:nvPr>
            <p:ph type="ftr" sz="quarter" idx="11"/>
          </p:nvPr>
        </p:nvSpPr>
        <p:spPr/>
        <p:txBody>
          <a:bodyPr/>
          <a:lstStyle/>
          <a:p>
            <a:r>
              <a:rPr lang="en-IE" smtClean="0"/>
              <a:t>Áine Flood        @I_LOFAR        @LOFARIreland</a:t>
            </a:r>
            <a:endParaRPr lang="en-IE"/>
          </a:p>
        </p:txBody>
      </p:sp>
      <p:sp>
        <p:nvSpPr>
          <p:cNvPr id="7" name="Slide Number Placeholder 6"/>
          <p:cNvSpPr>
            <a:spLocks noGrp="1"/>
          </p:cNvSpPr>
          <p:nvPr>
            <p:ph type="sldNum" sz="quarter" idx="12"/>
          </p:nvPr>
        </p:nvSpPr>
        <p:spPr/>
        <p:txBody>
          <a:bodyPr/>
          <a:lstStyle/>
          <a:p>
            <a:fld id="{6B75FFBD-8679-43C9-A3CE-0BD8D8EEA059}" type="slidenum">
              <a:rPr lang="en-IE" smtClean="0"/>
              <a:t>‹#›</a:t>
            </a:fld>
            <a:endParaRPr lang="en-IE"/>
          </a:p>
        </p:txBody>
      </p:sp>
    </p:spTree>
    <p:extLst>
      <p:ext uri="{BB962C8B-B14F-4D97-AF65-F5344CB8AC3E}">
        <p14:creationId xmlns:p14="http://schemas.microsoft.com/office/powerpoint/2010/main" val="2102940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C4DF3C-46EA-4814-B873-72B08C1F68F4}" type="datetime1">
              <a:rPr lang="en-IE" smtClean="0"/>
              <a:t>26/02/2021</a:t>
            </a:fld>
            <a:endParaRPr lang="en-IE"/>
          </a:p>
        </p:txBody>
      </p:sp>
      <p:sp>
        <p:nvSpPr>
          <p:cNvPr id="6" name="Footer Placeholder 5"/>
          <p:cNvSpPr>
            <a:spLocks noGrp="1"/>
          </p:cNvSpPr>
          <p:nvPr>
            <p:ph type="ftr" sz="quarter" idx="11"/>
          </p:nvPr>
        </p:nvSpPr>
        <p:spPr/>
        <p:txBody>
          <a:bodyPr/>
          <a:lstStyle/>
          <a:p>
            <a:r>
              <a:rPr lang="en-IE" smtClean="0"/>
              <a:t>Áine Flood        @I_LOFAR        @LOFARIreland</a:t>
            </a:r>
            <a:endParaRPr lang="en-IE"/>
          </a:p>
        </p:txBody>
      </p:sp>
      <p:sp>
        <p:nvSpPr>
          <p:cNvPr id="7" name="Slide Number Placeholder 6"/>
          <p:cNvSpPr>
            <a:spLocks noGrp="1"/>
          </p:cNvSpPr>
          <p:nvPr>
            <p:ph type="sldNum" sz="quarter" idx="12"/>
          </p:nvPr>
        </p:nvSpPr>
        <p:spPr/>
        <p:txBody>
          <a:bodyPr/>
          <a:lstStyle/>
          <a:p>
            <a:fld id="{6B75FFBD-8679-43C9-A3CE-0BD8D8EEA059}" type="slidenum">
              <a:rPr lang="en-IE" smtClean="0"/>
              <a:t>‹#›</a:t>
            </a:fld>
            <a:endParaRPr lang="en-IE"/>
          </a:p>
        </p:txBody>
      </p:sp>
    </p:spTree>
    <p:extLst>
      <p:ext uri="{BB962C8B-B14F-4D97-AF65-F5344CB8AC3E}">
        <p14:creationId xmlns:p14="http://schemas.microsoft.com/office/powerpoint/2010/main" val="760500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B9C37979-C197-4E12-9DCB-6D71B983EEE3}" type="datetime1">
              <a:rPr lang="en-IE" smtClean="0"/>
              <a:t>26/02/2021</a:t>
            </a:fld>
            <a:endParaRPr lang="en-IE"/>
          </a:p>
        </p:txBody>
      </p:sp>
      <p:sp>
        <p:nvSpPr>
          <p:cNvPr id="5" name="Footer Placeholder 4"/>
          <p:cNvSpPr>
            <a:spLocks noGrp="1"/>
          </p:cNvSpPr>
          <p:nvPr>
            <p:ph type="ftr" sz="quarter" idx="11"/>
          </p:nvPr>
        </p:nvSpPr>
        <p:spPr/>
        <p:txBody>
          <a:bodyPr/>
          <a:lstStyle/>
          <a:p>
            <a:r>
              <a:rPr lang="en-IE" smtClean="0"/>
              <a:t>Áine Flood        @I_LOFAR        @LOFARIreland</a:t>
            </a:r>
            <a:endParaRPr lang="en-IE"/>
          </a:p>
        </p:txBody>
      </p:sp>
      <p:sp>
        <p:nvSpPr>
          <p:cNvPr id="6" name="Slide Number Placeholder 5"/>
          <p:cNvSpPr>
            <a:spLocks noGrp="1"/>
          </p:cNvSpPr>
          <p:nvPr>
            <p:ph type="sldNum" sz="quarter" idx="12"/>
          </p:nvPr>
        </p:nvSpPr>
        <p:spPr/>
        <p:txBody>
          <a:bodyPr/>
          <a:lstStyle/>
          <a:p>
            <a:fld id="{6B75FFBD-8679-43C9-A3CE-0BD8D8EEA059}" type="slidenum">
              <a:rPr lang="en-IE" smtClean="0"/>
              <a:t>‹#›</a:t>
            </a:fld>
            <a:endParaRPr lang="en-IE"/>
          </a:p>
        </p:txBody>
      </p:sp>
    </p:spTree>
    <p:extLst>
      <p:ext uri="{BB962C8B-B14F-4D97-AF65-F5344CB8AC3E}">
        <p14:creationId xmlns:p14="http://schemas.microsoft.com/office/powerpoint/2010/main" val="4131167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26D63B8F-D66B-4363-A5B8-3E10D8F930BB}" type="datetime1">
              <a:rPr lang="en-IE" smtClean="0"/>
              <a:t>26/02/2021</a:t>
            </a:fld>
            <a:endParaRPr lang="en-IE"/>
          </a:p>
        </p:txBody>
      </p:sp>
      <p:sp>
        <p:nvSpPr>
          <p:cNvPr id="5" name="Footer Placeholder 4"/>
          <p:cNvSpPr>
            <a:spLocks noGrp="1"/>
          </p:cNvSpPr>
          <p:nvPr>
            <p:ph type="ftr" sz="quarter" idx="11"/>
          </p:nvPr>
        </p:nvSpPr>
        <p:spPr/>
        <p:txBody>
          <a:bodyPr/>
          <a:lstStyle/>
          <a:p>
            <a:r>
              <a:rPr lang="en-IE" smtClean="0"/>
              <a:t>Áine Flood        @I_LOFAR        @LOFARIreland</a:t>
            </a:r>
            <a:endParaRPr lang="en-IE"/>
          </a:p>
        </p:txBody>
      </p:sp>
      <p:sp>
        <p:nvSpPr>
          <p:cNvPr id="6" name="Slide Number Placeholder 5"/>
          <p:cNvSpPr>
            <a:spLocks noGrp="1"/>
          </p:cNvSpPr>
          <p:nvPr>
            <p:ph type="sldNum" sz="quarter" idx="12"/>
          </p:nvPr>
        </p:nvSpPr>
        <p:spPr/>
        <p:txBody>
          <a:bodyPr/>
          <a:lstStyle/>
          <a:p>
            <a:fld id="{6B75FFBD-8679-43C9-A3CE-0BD8D8EEA059}" type="slidenum">
              <a:rPr lang="en-IE" smtClean="0"/>
              <a:t>‹#›</a:t>
            </a:fld>
            <a:endParaRPr lang="en-IE"/>
          </a:p>
        </p:txBody>
      </p:sp>
    </p:spTree>
    <p:extLst>
      <p:ext uri="{BB962C8B-B14F-4D97-AF65-F5344CB8AC3E}">
        <p14:creationId xmlns:p14="http://schemas.microsoft.com/office/powerpoint/2010/main" val="2854475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18047" y="473273"/>
            <a:ext cx="9148140" cy="415230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5" y="4723805"/>
            <a:ext cx="9810750" cy="1000125"/>
          </a:xfrm>
          <a:prstGeom prst="rect">
            <a:avLst/>
          </a:prstGeom>
        </p:spPr>
        <p:txBody>
          <a:bodyPr/>
          <a:lstStyle/>
          <a:p>
            <a:r>
              <a:t>Title Text</a:t>
            </a:r>
          </a:p>
        </p:txBody>
      </p:sp>
      <p:sp>
        <p:nvSpPr>
          <p:cNvPr id="22" name="Body Level One…"/>
          <p:cNvSpPr txBox="1">
            <a:spLocks noGrp="1"/>
          </p:cNvSpPr>
          <p:nvPr>
            <p:ph type="body" sz="quarter" idx="1"/>
          </p:nvPr>
        </p:nvSpPr>
        <p:spPr>
          <a:xfrm>
            <a:off x="1190625" y="5732859"/>
            <a:ext cx="9810750" cy="794742"/>
          </a:xfrm>
          <a:prstGeom prst="rect">
            <a:avLst/>
          </a:prstGeom>
        </p:spPr>
        <p:txBody>
          <a:bodyPr anchor="t"/>
          <a:lstStyle>
            <a:lvl1pPr marL="0" indent="0" algn="ctr">
              <a:spcBef>
                <a:spcPts val="0"/>
              </a:spcBef>
              <a:buClrTx/>
              <a:buSzTx/>
              <a:buNone/>
              <a:defRPr sz="2601"/>
            </a:lvl1pPr>
            <a:lvl2pPr marL="0" indent="0" algn="ctr">
              <a:spcBef>
                <a:spcPts val="0"/>
              </a:spcBef>
              <a:buClrTx/>
              <a:buSzTx/>
              <a:buNone/>
              <a:defRPr sz="2601"/>
            </a:lvl2pPr>
            <a:lvl3pPr marL="0" indent="0" algn="ctr">
              <a:spcBef>
                <a:spcPts val="0"/>
              </a:spcBef>
              <a:buClrTx/>
              <a:buSzTx/>
              <a:buNone/>
              <a:defRPr sz="2601"/>
            </a:lvl3pPr>
            <a:lvl4pPr marL="0" indent="0" algn="ctr">
              <a:spcBef>
                <a:spcPts val="0"/>
              </a:spcBef>
              <a:buClrTx/>
              <a:buSzTx/>
              <a:buNone/>
              <a:defRPr sz="2601"/>
            </a:lvl4pPr>
            <a:lvl5pPr marL="0" indent="0" algn="ctr">
              <a:spcBef>
                <a:spcPts val="0"/>
              </a:spcBef>
              <a:buClrTx/>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645311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B575-1213-476A-BFD4-86B63FC07DE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870D4A-6BE2-4E58-9952-91C6D98D10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18021E5C-88CB-40AB-8CA2-798E48B0D6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08940525-B0AF-401D-9954-5FBFA4B0F9B4}"/>
              </a:ext>
            </a:extLst>
          </p:cNvPr>
          <p:cNvSpPr>
            <a:spLocks noGrp="1"/>
          </p:cNvSpPr>
          <p:nvPr>
            <p:ph type="dt" sz="half" idx="10"/>
          </p:nvPr>
        </p:nvSpPr>
        <p:spPr/>
        <p:txBody>
          <a:bodyPr/>
          <a:lstStyle/>
          <a:p>
            <a:fld id="{E7D0CFB6-A51A-44FA-93BD-DFA88607FD45}" type="datetimeFigureOut">
              <a:rPr lang="en-IE" smtClean="0"/>
              <a:t>26/02/2021</a:t>
            </a:fld>
            <a:endParaRPr lang="en-IE"/>
          </a:p>
        </p:txBody>
      </p:sp>
      <p:sp>
        <p:nvSpPr>
          <p:cNvPr id="6" name="Footer Placeholder 5">
            <a:extLst>
              <a:ext uri="{FF2B5EF4-FFF2-40B4-BE49-F238E27FC236}">
                <a16:creationId xmlns:a16="http://schemas.microsoft.com/office/drawing/2014/main" id="{9192028A-65A2-4ED0-B440-3081C11B876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03B3B5E-646E-44C9-92DC-5417AAA525DF}"/>
              </a:ext>
            </a:extLst>
          </p:cNvPr>
          <p:cNvSpPr>
            <a:spLocks noGrp="1"/>
          </p:cNvSpPr>
          <p:nvPr>
            <p:ph type="sldNum" sz="quarter" idx="12"/>
          </p:nvPr>
        </p:nvSpPr>
        <p:spPr/>
        <p:txBody>
          <a:bodyPr/>
          <a:lstStyle/>
          <a:p>
            <a:fld id="{97E30AB3-87C6-4330-B79C-8A8D8F8035E1}" type="slidenum">
              <a:rPr lang="en-IE" smtClean="0"/>
              <a:t>‹#›</a:t>
            </a:fld>
            <a:endParaRPr lang="en-IE"/>
          </a:p>
        </p:txBody>
      </p:sp>
    </p:spTree>
    <p:extLst>
      <p:ext uri="{BB962C8B-B14F-4D97-AF65-F5344CB8AC3E}">
        <p14:creationId xmlns:p14="http://schemas.microsoft.com/office/powerpoint/2010/main" val="163669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E890-F30A-4B24-ADF1-DFE4D5F512B6}"/>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492D8A3-897A-4268-8816-669772B793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441A96-6DAB-44CF-BE8C-93644F62CE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49F5B54-171B-4BD6-ABEB-E81F42144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8AA39C-EF68-4243-BCBF-2B4A87CA1E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0D620BC-D3F6-437E-91B2-CDF20F26CF9A}"/>
              </a:ext>
            </a:extLst>
          </p:cNvPr>
          <p:cNvSpPr>
            <a:spLocks noGrp="1"/>
          </p:cNvSpPr>
          <p:nvPr>
            <p:ph type="dt" sz="half" idx="10"/>
          </p:nvPr>
        </p:nvSpPr>
        <p:spPr/>
        <p:txBody>
          <a:bodyPr/>
          <a:lstStyle/>
          <a:p>
            <a:fld id="{E7D0CFB6-A51A-44FA-93BD-DFA88607FD45}" type="datetimeFigureOut">
              <a:rPr lang="en-IE" smtClean="0"/>
              <a:t>26/02/2021</a:t>
            </a:fld>
            <a:endParaRPr lang="en-IE"/>
          </a:p>
        </p:txBody>
      </p:sp>
      <p:sp>
        <p:nvSpPr>
          <p:cNvPr id="8" name="Footer Placeholder 7">
            <a:extLst>
              <a:ext uri="{FF2B5EF4-FFF2-40B4-BE49-F238E27FC236}">
                <a16:creationId xmlns:a16="http://schemas.microsoft.com/office/drawing/2014/main" id="{B686EEDF-24A2-4E65-A21C-CF33221DF2C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B14E331-CF91-4ED0-8A61-3B8110CBE00B}"/>
              </a:ext>
            </a:extLst>
          </p:cNvPr>
          <p:cNvSpPr>
            <a:spLocks noGrp="1"/>
          </p:cNvSpPr>
          <p:nvPr>
            <p:ph type="sldNum" sz="quarter" idx="12"/>
          </p:nvPr>
        </p:nvSpPr>
        <p:spPr/>
        <p:txBody>
          <a:bodyPr/>
          <a:lstStyle/>
          <a:p>
            <a:fld id="{97E30AB3-87C6-4330-B79C-8A8D8F8035E1}" type="slidenum">
              <a:rPr lang="en-IE" smtClean="0"/>
              <a:t>‹#›</a:t>
            </a:fld>
            <a:endParaRPr lang="en-IE"/>
          </a:p>
        </p:txBody>
      </p:sp>
    </p:spTree>
    <p:extLst>
      <p:ext uri="{BB962C8B-B14F-4D97-AF65-F5344CB8AC3E}">
        <p14:creationId xmlns:p14="http://schemas.microsoft.com/office/powerpoint/2010/main" val="341712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064B-5D42-4414-8337-E0B01AB0477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843B06EE-3599-46BE-BDC9-08F7C297BFF7}"/>
              </a:ext>
            </a:extLst>
          </p:cNvPr>
          <p:cNvSpPr>
            <a:spLocks noGrp="1"/>
          </p:cNvSpPr>
          <p:nvPr>
            <p:ph type="dt" sz="half" idx="10"/>
          </p:nvPr>
        </p:nvSpPr>
        <p:spPr/>
        <p:txBody>
          <a:bodyPr/>
          <a:lstStyle/>
          <a:p>
            <a:fld id="{E7D0CFB6-A51A-44FA-93BD-DFA88607FD45}" type="datetimeFigureOut">
              <a:rPr lang="en-IE" smtClean="0"/>
              <a:t>26/02/2021</a:t>
            </a:fld>
            <a:endParaRPr lang="en-IE"/>
          </a:p>
        </p:txBody>
      </p:sp>
      <p:sp>
        <p:nvSpPr>
          <p:cNvPr id="4" name="Footer Placeholder 3">
            <a:extLst>
              <a:ext uri="{FF2B5EF4-FFF2-40B4-BE49-F238E27FC236}">
                <a16:creationId xmlns:a16="http://schemas.microsoft.com/office/drawing/2014/main" id="{B42AB419-0D83-4616-9B0C-5CFAB69B586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1751082-47CA-44C5-A6B3-20830AC92101}"/>
              </a:ext>
            </a:extLst>
          </p:cNvPr>
          <p:cNvSpPr>
            <a:spLocks noGrp="1"/>
          </p:cNvSpPr>
          <p:nvPr>
            <p:ph type="sldNum" sz="quarter" idx="12"/>
          </p:nvPr>
        </p:nvSpPr>
        <p:spPr/>
        <p:txBody>
          <a:bodyPr/>
          <a:lstStyle/>
          <a:p>
            <a:fld id="{97E30AB3-87C6-4330-B79C-8A8D8F8035E1}" type="slidenum">
              <a:rPr lang="en-IE" smtClean="0"/>
              <a:t>‹#›</a:t>
            </a:fld>
            <a:endParaRPr lang="en-IE"/>
          </a:p>
        </p:txBody>
      </p:sp>
    </p:spTree>
    <p:extLst>
      <p:ext uri="{BB962C8B-B14F-4D97-AF65-F5344CB8AC3E}">
        <p14:creationId xmlns:p14="http://schemas.microsoft.com/office/powerpoint/2010/main" val="401107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0F81CA-D556-412D-A913-C8D4D53AB54E}"/>
              </a:ext>
            </a:extLst>
          </p:cNvPr>
          <p:cNvSpPr>
            <a:spLocks noGrp="1"/>
          </p:cNvSpPr>
          <p:nvPr>
            <p:ph type="dt" sz="half" idx="10"/>
          </p:nvPr>
        </p:nvSpPr>
        <p:spPr/>
        <p:txBody>
          <a:bodyPr/>
          <a:lstStyle/>
          <a:p>
            <a:fld id="{E7D0CFB6-A51A-44FA-93BD-DFA88607FD45}" type="datetimeFigureOut">
              <a:rPr lang="en-IE" smtClean="0"/>
              <a:t>26/02/2021</a:t>
            </a:fld>
            <a:endParaRPr lang="en-IE"/>
          </a:p>
        </p:txBody>
      </p:sp>
      <p:sp>
        <p:nvSpPr>
          <p:cNvPr id="3" name="Footer Placeholder 2">
            <a:extLst>
              <a:ext uri="{FF2B5EF4-FFF2-40B4-BE49-F238E27FC236}">
                <a16:creationId xmlns:a16="http://schemas.microsoft.com/office/drawing/2014/main" id="{6FA81EEA-9662-4C51-AB9E-A3B40788615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93E84478-F684-4F08-AA99-BBFFCD113BCD}"/>
              </a:ext>
            </a:extLst>
          </p:cNvPr>
          <p:cNvSpPr>
            <a:spLocks noGrp="1"/>
          </p:cNvSpPr>
          <p:nvPr>
            <p:ph type="sldNum" sz="quarter" idx="12"/>
          </p:nvPr>
        </p:nvSpPr>
        <p:spPr/>
        <p:txBody>
          <a:bodyPr/>
          <a:lstStyle/>
          <a:p>
            <a:fld id="{97E30AB3-87C6-4330-B79C-8A8D8F8035E1}" type="slidenum">
              <a:rPr lang="en-IE" smtClean="0"/>
              <a:t>‹#›</a:t>
            </a:fld>
            <a:endParaRPr lang="en-IE"/>
          </a:p>
        </p:txBody>
      </p:sp>
    </p:spTree>
    <p:extLst>
      <p:ext uri="{BB962C8B-B14F-4D97-AF65-F5344CB8AC3E}">
        <p14:creationId xmlns:p14="http://schemas.microsoft.com/office/powerpoint/2010/main" val="2438480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BFA66-0B90-4FEE-B8D1-40DF0AD4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34FABEB8-9167-40C2-A21C-AD483F7585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66287057-3769-4120-8654-6EDF4F195C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E3B39-D21B-4F48-814C-077722B0FE88}"/>
              </a:ext>
            </a:extLst>
          </p:cNvPr>
          <p:cNvSpPr>
            <a:spLocks noGrp="1"/>
          </p:cNvSpPr>
          <p:nvPr>
            <p:ph type="dt" sz="half" idx="10"/>
          </p:nvPr>
        </p:nvSpPr>
        <p:spPr/>
        <p:txBody>
          <a:bodyPr/>
          <a:lstStyle/>
          <a:p>
            <a:fld id="{E7D0CFB6-A51A-44FA-93BD-DFA88607FD45}" type="datetimeFigureOut">
              <a:rPr lang="en-IE" smtClean="0"/>
              <a:t>26/02/2021</a:t>
            </a:fld>
            <a:endParaRPr lang="en-IE"/>
          </a:p>
        </p:txBody>
      </p:sp>
      <p:sp>
        <p:nvSpPr>
          <p:cNvPr id="6" name="Footer Placeholder 5">
            <a:extLst>
              <a:ext uri="{FF2B5EF4-FFF2-40B4-BE49-F238E27FC236}">
                <a16:creationId xmlns:a16="http://schemas.microsoft.com/office/drawing/2014/main" id="{039C0EC8-D1D5-4067-AE8E-D99BAA3520D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CD8313E-0E2D-4318-8B88-574DF977CCB4}"/>
              </a:ext>
            </a:extLst>
          </p:cNvPr>
          <p:cNvSpPr>
            <a:spLocks noGrp="1"/>
          </p:cNvSpPr>
          <p:nvPr>
            <p:ph type="sldNum" sz="quarter" idx="12"/>
          </p:nvPr>
        </p:nvSpPr>
        <p:spPr/>
        <p:txBody>
          <a:bodyPr/>
          <a:lstStyle/>
          <a:p>
            <a:fld id="{97E30AB3-87C6-4330-B79C-8A8D8F8035E1}" type="slidenum">
              <a:rPr lang="en-IE" smtClean="0"/>
              <a:t>‹#›</a:t>
            </a:fld>
            <a:endParaRPr lang="en-IE"/>
          </a:p>
        </p:txBody>
      </p:sp>
    </p:spTree>
    <p:extLst>
      <p:ext uri="{BB962C8B-B14F-4D97-AF65-F5344CB8AC3E}">
        <p14:creationId xmlns:p14="http://schemas.microsoft.com/office/powerpoint/2010/main" val="4128881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896B-B618-48C3-9680-114A3FCEA4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C0CD673D-EE07-4F34-A1A5-DE8583355C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C6930BD-8D0F-4541-B3BC-4B1BC21406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76157D-289C-4942-A2C0-0AC1C6860EA8}"/>
              </a:ext>
            </a:extLst>
          </p:cNvPr>
          <p:cNvSpPr>
            <a:spLocks noGrp="1"/>
          </p:cNvSpPr>
          <p:nvPr>
            <p:ph type="dt" sz="half" idx="10"/>
          </p:nvPr>
        </p:nvSpPr>
        <p:spPr/>
        <p:txBody>
          <a:bodyPr/>
          <a:lstStyle/>
          <a:p>
            <a:fld id="{E7D0CFB6-A51A-44FA-93BD-DFA88607FD45}" type="datetimeFigureOut">
              <a:rPr lang="en-IE" smtClean="0"/>
              <a:t>26/02/2021</a:t>
            </a:fld>
            <a:endParaRPr lang="en-IE"/>
          </a:p>
        </p:txBody>
      </p:sp>
      <p:sp>
        <p:nvSpPr>
          <p:cNvPr id="6" name="Footer Placeholder 5">
            <a:extLst>
              <a:ext uri="{FF2B5EF4-FFF2-40B4-BE49-F238E27FC236}">
                <a16:creationId xmlns:a16="http://schemas.microsoft.com/office/drawing/2014/main" id="{AC08F14F-AD6F-4484-89E1-B930F597A08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006B985-9482-4548-9C71-EE0425880DD2}"/>
              </a:ext>
            </a:extLst>
          </p:cNvPr>
          <p:cNvSpPr>
            <a:spLocks noGrp="1"/>
          </p:cNvSpPr>
          <p:nvPr>
            <p:ph type="sldNum" sz="quarter" idx="12"/>
          </p:nvPr>
        </p:nvSpPr>
        <p:spPr/>
        <p:txBody>
          <a:bodyPr/>
          <a:lstStyle/>
          <a:p>
            <a:fld id="{97E30AB3-87C6-4330-B79C-8A8D8F8035E1}" type="slidenum">
              <a:rPr lang="en-IE" smtClean="0"/>
              <a:t>‹#›</a:t>
            </a:fld>
            <a:endParaRPr lang="en-IE"/>
          </a:p>
        </p:txBody>
      </p:sp>
    </p:spTree>
    <p:extLst>
      <p:ext uri="{BB962C8B-B14F-4D97-AF65-F5344CB8AC3E}">
        <p14:creationId xmlns:p14="http://schemas.microsoft.com/office/powerpoint/2010/main" val="3772105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E9B1AA-2FE0-4A83-B61A-F055DBC721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34CB75B-F63C-4B7E-9F92-E3EAF891A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F0F542D-E32D-41E0-8F01-E70C4BB90F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0CFB6-A51A-44FA-93BD-DFA88607FD45}" type="datetimeFigureOut">
              <a:rPr lang="en-IE" smtClean="0"/>
              <a:t>26/02/2021</a:t>
            </a:fld>
            <a:endParaRPr lang="en-IE"/>
          </a:p>
        </p:txBody>
      </p:sp>
      <p:sp>
        <p:nvSpPr>
          <p:cNvPr id="5" name="Footer Placeholder 4">
            <a:extLst>
              <a:ext uri="{FF2B5EF4-FFF2-40B4-BE49-F238E27FC236}">
                <a16:creationId xmlns:a16="http://schemas.microsoft.com/office/drawing/2014/main" id="{C199D5F3-B633-4EA6-8323-5D591E850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C62D0A92-12FA-4314-A31B-F4C5FDE208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30AB3-87C6-4330-B79C-8A8D8F8035E1}" type="slidenum">
              <a:rPr lang="en-IE" smtClean="0"/>
              <a:t>‹#›</a:t>
            </a:fld>
            <a:endParaRPr lang="en-IE"/>
          </a:p>
        </p:txBody>
      </p:sp>
    </p:spTree>
    <p:extLst>
      <p:ext uri="{BB962C8B-B14F-4D97-AF65-F5344CB8AC3E}">
        <p14:creationId xmlns:p14="http://schemas.microsoft.com/office/powerpoint/2010/main" val="3682535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13A4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45910F-1A63-F447-A43F-0205C9A934F4}" type="datetimeFigureOut">
              <a:rPr lang="en-US" smtClean="0"/>
              <a:t>2/26/2021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BC331-B8E1-DC41-9EDB-F6878E2F9D6E}" type="slidenum">
              <a:rPr lang="en-US" smtClean="0"/>
              <a:t>‹#›</a:t>
            </a:fld>
            <a:endParaRPr lang="en-US"/>
          </a:p>
        </p:txBody>
      </p:sp>
    </p:spTree>
    <p:extLst>
      <p:ext uri="{BB962C8B-B14F-4D97-AF65-F5344CB8AC3E}">
        <p14:creationId xmlns:p14="http://schemas.microsoft.com/office/powerpoint/2010/main" val="261204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13A4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941EE-79C1-472F-BA79-0A0CCCC1B0AB}" type="datetime1">
              <a:rPr lang="en-IE" smtClean="0"/>
              <a:t>26/02/2021</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E" smtClean="0"/>
              <a:t>Áine Flood        @I_LOFAR        @LOFARIreland</a:t>
            </a:r>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5FFBD-8679-43C9-A3CE-0BD8D8EEA059}" type="slidenum">
              <a:rPr lang="en-IE" smtClean="0"/>
              <a:t>‹#›</a:t>
            </a:fld>
            <a:endParaRPr lang="en-IE"/>
          </a:p>
        </p:txBody>
      </p:sp>
    </p:spTree>
    <p:extLst>
      <p:ext uri="{BB962C8B-B14F-4D97-AF65-F5344CB8AC3E}">
        <p14:creationId xmlns:p14="http://schemas.microsoft.com/office/powerpoint/2010/main" val="41164074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e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3.png"/><Relationship Id="rId7" Type="http://schemas.openxmlformats.org/officeDocument/2006/relationships/customXml" Target="../ink/ink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00.png"/><Relationship Id="rId5" Type="http://schemas.openxmlformats.org/officeDocument/2006/relationships/customXml" Target="../ink/ink1.xml"/><Relationship Id="rId4" Type="http://schemas.openxmlformats.org/officeDocument/2006/relationships/image" Target="../media/image24.gif"/><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jp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8.png"/><Relationship Id="rId11" Type="http://schemas.openxmlformats.org/officeDocument/2006/relationships/image" Target="../media/image7.png"/><Relationship Id="rId5" Type="http://schemas.openxmlformats.org/officeDocument/2006/relationships/image" Target="../media/image2.emf"/><Relationship Id="rId10" Type="http://schemas.openxmlformats.org/officeDocument/2006/relationships/image" Target="../media/image6.png"/><Relationship Id="rId4" Type="http://schemas.openxmlformats.org/officeDocument/2006/relationships/image" Target="../media/image36.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BE7592-2D2A-49C6-A7C3-3B5480557F38}"/>
              </a:ext>
            </a:extLst>
          </p:cNvPr>
          <p:cNvPicPr>
            <a:picLocks noChangeAspect="1"/>
          </p:cNvPicPr>
          <p:nvPr/>
        </p:nvPicPr>
        <p:blipFill>
          <a:blip r:embed="rId4"/>
          <a:stretch>
            <a:fillRect/>
          </a:stretch>
        </p:blipFill>
        <p:spPr>
          <a:xfrm>
            <a:off x="280698" y="245582"/>
            <a:ext cx="2584809" cy="675575"/>
          </a:xfrm>
          <a:prstGeom prst="rect">
            <a:avLst/>
          </a:prstGeom>
        </p:spPr>
      </p:pic>
      <p:sp>
        <p:nvSpPr>
          <p:cNvPr id="11" name="TextBox 10">
            <a:extLst>
              <a:ext uri="{FF2B5EF4-FFF2-40B4-BE49-F238E27FC236}">
                <a16:creationId xmlns:a16="http://schemas.microsoft.com/office/drawing/2014/main" id="{B0F23C4E-E30A-4A9F-BD24-871C426FD697}"/>
              </a:ext>
            </a:extLst>
          </p:cNvPr>
          <p:cNvSpPr txBox="1"/>
          <p:nvPr/>
        </p:nvSpPr>
        <p:spPr>
          <a:xfrm>
            <a:off x="423049" y="1740387"/>
            <a:ext cx="7152308"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7400" b="0" i="0" u="none" strike="noStrike" kern="1200" cap="none" spc="0" normalizeH="0" baseline="0" noProof="0" dirty="0">
                <a:ln>
                  <a:noFill/>
                </a:ln>
                <a:solidFill>
                  <a:prstClr val="white"/>
                </a:solidFill>
                <a:effectLst/>
                <a:uLnTx/>
                <a:uFillTx/>
                <a:latin typeface="Replica-Bold" panose="02000503030000020004" pitchFamily="2" charset="77"/>
                <a:ea typeface="+mn-ea"/>
                <a:cs typeface="+mn-cs"/>
              </a:rPr>
              <a:t>Radio Astronomy in Birr</a:t>
            </a:r>
          </a:p>
        </p:txBody>
      </p:sp>
      <p:pic>
        <p:nvPicPr>
          <p:cNvPr id="2" name="Picture 1" descr="A picture containing drawing&#10;&#10;Description automatically generated">
            <a:extLst>
              <a:ext uri="{FF2B5EF4-FFF2-40B4-BE49-F238E27FC236}">
                <a16:creationId xmlns:a16="http://schemas.microsoft.com/office/drawing/2014/main" id="{C4B22199-EAA7-4B3F-8203-42857BCDE8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0787" y="-109296"/>
            <a:ext cx="3478776" cy="1091093"/>
          </a:xfrm>
          <a:prstGeom prst="rect">
            <a:avLst/>
          </a:prstGeom>
        </p:spPr>
      </p:pic>
      <p:sp>
        <p:nvSpPr>
          <p:cNvPr id="10" name="Google Shape;90;p2">
            <a:extLst>
              <a:ext uri="{FF2B5EF4-FFF2-40B4-BE49-F238E27FC236}">
                <a16:creationId xmlns:a16="http://schemas.microsoft.com/office/drawing/2014/main" id="{1BFD3983-C577-9B4E-AA11-96AE41C5981C}"/>
              </a:ext>
            </a:extLst>
          </p:cNvPr>
          <p:cNvSpPr txBox="1">
            <a:spLocks/>
          </p:cNvSpPr>
          <p:nvPr/>
        </p:nvSpPr>
        <p:spPr>
          <a:xfrm>
            <a:off x="330450" y="5902037"/>
            <a:ext cx="6214730" cy="929941"/>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ts val="8000"/>
              </a:lnSpc>
              <a:spcBef>
                <a:spcPts val="0"/>
              </a:spcBef>
              <a:spcAft>
                <a:spcPts val="0"/>
              </a:spcAft>
              <a:buClr>
                <a:prstClr val="white"/>
              </a:buClr>
              <a:buSzPts val="6000"/>
              <a:buFont typeface="Calibri"/>
              <a:buNone/>
              <a:tabLst/>
              <a:defRPr/>
            </a:pPr>
            <a:r>
              <a:rPr kumimoji="0" lang="en-IE" sz="2800" b="0" i="0" u="none" strike="noStrike" kern="1200" cap="none" spc="0" normalizeH="0" baseline="0" noProof="0" dirty="0" smtClean="0">
                <a:ln>
                  <a:noFill/>
                </a:ln>
                <a:solidFill>
                  <a:prstClr val="white"/>
                </a:solidFill>
                <a:effectLst/>
                <a:uLnTx/>
                <a:uFillTx/>
                <a:latin typeface="Replica-Bold" panose="02000503030000020004" pitchFamily="2" charset="77"/>
                <a:cs typeface="Calibri"/>
                <a:sym typeface="Calibri"/>
              </a:rPr>
              <a:t>     lofar.ie</a:t>
            </a:r>
            <a:r>
              <a:rPr kumimoji="0" lang="en-IE" sz="2400" b="0" i="0" u="none" strike="noStrike" kern="1200" cap="none" spc="0" normalizeH="0" baseline="0" noProof="0" dirty="0" smtClean="0">
                <a:ln>
                  <a:noFill/>
                </a:ln>
                <a:solidFill>
                  <a:prstClr val="white"/>
                </a:solidFill>
                <a:effectLst/>
                <a:uLnTx/>
                <a:uFillTx/>
                <a:latin typeface="Replica-Bold" panose="02000503030000020004" pitchFamily="2" charset="77"/>
                <a:cs typeface="Calibri"/>
                <a:sym typeface="Calibri"/>
              </a:rPr>
              <a:t>			  @</a:t>
            </a:r>
            <a:r>
              <a:rPr kumimoji="0" lang="en-IE" sz="2400" b="0" i="0" u="none" strike="noStrike" kern="1200" cap="none" spc="0" normalizeH="0" baseline="0" noProof="0" dirty="0" err="1" smtClean="0">
                <a:ln>
                  <a:noFill/>
                </a:ln>
                <a:solidFill>
                  <a:prstClr val="white"/>
                </a:solidFill>
                <a:effectLst/>
                <a:uLnTx/>
                <a:uFillTx/>
                <a:latin typeface="Replica-Bold" panose="02000503030000020004" pitchFamily="2" charset="77"/>
                <a:cs typeface="Calibri"/>
                <a:sym typeface="Calibri"/>
              </a:rPr>
              <a:t>LOFARireland</a:t>
            </a:r>
            <a:endParaRPr kumimoji="0" lang="en-IE" sz="2400" b="0" i="0" u="none" strike="noStrike" kern="1200" cap="none" spc="0" normalizeH="0" baseline="0" noProof="0" dirty="0">
              <a:ln>
                <a:noFill/>
              </a:ln>
              <a:solidFill>
                <a:prstClr val="white"/>
              </a:solidFill>
              <a:effectLst/>
              <a:uLnTx/>
              <a:uFillTx/>
              <a:latin typeface="Replica-Bold" panose="02000503030000020004" pitchFamily="2" charset="77"/>
              <a:cs typeface="Calibri"/>
              <a:sym typeface="Calibri"/>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4805" y="6145492"/>
            <a:ext cx="568753" cy="56875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5319" y="6218343"/>
            <a:ext cx="423049" cy="4230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23018" y="6159988"/>
            <a:ext cx="536170" cy="53617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870" y="6245191"/>
            <a:ext cx="339945" cy="339945"/>
          </a:xfrm>
          <a:prstGeom prst="rect">
            <a:avLst/>
          </a:prstGeom>
        </p:spPr>
      </p:pic>
      <p:pic>
        <p:nvPicPr>
          <p:cNvPr id="18" name="Picture 17" descr="A picture containing object, drawing, clock&#10;&#10;Description automatically generated">
            <a:extLst>
              <a:ext uri="{FF2B5EF4-FFF2-40B4-BE49-F238E27FC236}">
                <a16:creationId xmlns:a16="http://schemas.microsoft.com/office/drawing/2014/main" id="{302697B9-79D3-43EA-9862-2E56DAB34DCF}"/>
              </a:ext>
            </a:extLst>
          </p:cNvPr>
          <p:cNvPicPr>
            <a:picLocks noChangeAspect="1"/>
          </p:cNvPicPr>
          <p:nvPr/>
        </p:nvPicPr>
        <p:blipFill>
          <a:blip r:embed="rId10"/>
          <a:stretch>
            <a:fillRect/>
          </a:stretch>
        </p:blipFill>
        <p:spPr>
          <a:xfrm>
            <a:off x="10257415" y="6034840"/>
            <a:ext cx="1684928" cy="679406"/>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B45948FB-2FED-4524-B45F-9925AF519CB2}"/>
              </a:ext>
            </a:extLst>
          </p:cNvPr>
          <p:cNvPicPr>
            <a:picLocks noChangeAspect="1"/>
          </p:cNvPicPr>
          <p:nvPr/>
        </p:nvPicPr>
        <p:blipFill>
          <a:blip r:embed="rId11"/>
          <a:stretch>
            <a:fillRect/>
          </a:stretch>
        </p:blipFill>
        <p:spPr>
          <a:xfrm>
            <a:off x="8360230" y="5857204"/>
            <a:ext cx="1638026" cy="959884"/>
          </a:xfrm>
          <a:prstGeom prst="rect">
            <a:avLst/>
          </a:prstGeom>
        </p:spPr>
      </p:pic>
    </p:spTree>
    <p:extLst>
      <p:ext uri="{BB962C8B-B14F-4D97-AF65-F5344CB8AC3E}">
        <p14:creationId xmlns:p14="http://schemas.microsoft.com/office/powerpoint/2010/main" val="1444061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630" t="10326" r="12192" b="9439"/>
          <a:stretch/>
        </p:blipFill>
        <p:spPr>
          <a:xfrm>
            <a:off x="-48126" y="-24063"/>
            <a:ext cx="12296273" cy="6918158"/>
          </a:xfrm>
        </p:spPr>
      </p:pic>
    </p:spTree>
    <p:extLst>
      <p:ext uri="{BB962C8B-B14F-4D97-AF65-F5344CB8AC3E}">
        <p14:creationId xmlns:p14="http://schemas.microsoft.com/office/powerpoint/2010/main" val="611731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6036" t="10282" r="2253" b="9548"/>
          <a:stretch/>
        </p:blipFill>
        <p:spPr>
          <a:xfrm>
            <a:off x="-12033" y="-24063"/>
            <a:ext cx="12585033" cy="6942222"/>
          </a:xfrm>
        </p:spPr>
      </p:pic>
    </p:spTree>
    <p:extLst>
      <p:ext uri="{BB962C8B-B14F-4D97-AF65-F5344CB8AC3E}">
        <p14:creationId xmlns:p14="http://schemas.microsoft.com/office/powerpoint/2010/main" val="2292904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5A80-218D-472E-B1BB-2E2AFF0D4CAC}"/>
              </a:ext>
            </a:extLst>
          </p:cNvPr>
          <p:cNvSpPr>
            <a:spLocks noGrp="1"/>
          </p:cNvSpPr>
          <p:nvPr>
            <p:ph type="title"/>
          </p:nvPr>
        </p:nvSpPr>
        <p:spPr>
          <a:xfrm>
            <a:off x="204291" y="743148"/>
            <a:ext cx="4165756" cy="4448097"/>
          </a:xfrm>
        </p:spPr>
        <p:txBody>
          <a:bodyPr>
            <a:normAutofit fontScale="90000"/>
          </a:bodyPr>
          <a:lstStyle/>
          <a:p>
            <a:r>
              <a:rPr lang="en-IE" sz="6700" dirty="0">
                <a:solidFill>
                  <a:srgbClr val="2CB671"/>
                </a:solidFill>
                <a:latin typeface="Replica-Bold" panose="02000503030000020004" pitchFamily="2" charset="77"/>
              </a:rPr>
              <a:t>Where would you put a radio telescope in Ireland?</a:t>
            </a:r>
            <a:endParaRPr lang="en-IE" dirty="0"/>
          </a:p>
        </p:txBody>
      </p:sp>
      <p:pic>
        <p:nvPicPr>
          <p:cNvPr id="9" name="Picture 8" descr="A picture containing monitor, indoor, computer, electronics&#10;&#10;Description automatically generated">
            <a:extLst>
              <a:ext uri="{FF2B5EF4-FFF2-40B4-BE49-F238E27FC236}">
                <a16:creationId xmlns:a16="http://schemas.microsoft.com/office/drawing/2014/main" id="{AB446736-CC0F-4379-A90F-F74F905367CA}"/>
              </a:ext>
            </a:extLst>
          </p:cNvPr>
          <p:cNvPicPr>
            <a:picLocks noChangeAspect="1"/>
          </p:cNvPicPr>
          <p:nvPr/>
        </p:nvPicPr>
        <p:blipFill rotWithShape="1">
          <a:blip r:embed="rId3">
            <a:extLst>
              <a:ext uri="{28A0092B-C50C-407E-A947-70E740481C1C}">
                <a14:useLocalDpi xmlns:a14="http://schemas.microsoft.com/office/drawing/2010/main" val="0"/>
              </a:ext>
            </a:extLst>
          </a:blip>
          <a:srcRect l="33549" t="21841" r="14372" b="17055"/>
          <a:stretch/>
        </p:blipFill>
        <p:spPr>
          <a:xfrm>
            <a:off x="4504682" y="731441"/>
            <a:ext cx="7365688" cy="5761434"/>
          </a:xfrm>
          <a:prstGeom prst="rect">
            <a:avLst/>
          </a:prstGeom>
        </p:spPr>
      </p:pic>
      <p:pic>
        <p:nvPicPr>
          <p:cNvPr id="1026" name="Picture 2" descr="IRELAND BY COUNTY -- We'll probably go through Dublin, Cork, Kerry ...">
            <a:extLst>
              <a:ext uri="{FF2B5EF4-FFF2-40B4-BE49-F238E27FC236}">
                <a16:creationId xmlns:a16="http://schemas.microsoft.com/office/drawing/2014/main" id="{DE9C5E0E-ABFF-4ECA-A6CE-296571BDF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6267" y="3332885"/>
            <a:ext cx="2614103" cy="31599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78D6FD49-C7A4-4B80-A5DD-DFA5C54B6291}"/>
                  </a:ext>
                </a:extLst>
              </p14:cNvPr>
              <p14:cNvContentPartPr/>
              <p14:nvPr/>
            </p14:nvContentPartPr>
            <p14:xfrm>
              <a:off x="2114554" y="-219136"/>
              <a:ext cx="360" cy="360"/>
            </p14:xfrm>
          </p:contentPart>
        </mc:Choice>
        <mc:Fallback xmlns="">
          <p:pic>
            <p:nvPicPr>
              <p:cNvPr id="18" name="Ink 17">
                <a:extLst>
                  <a:ext uri="{FF2B5EF4-FFF2-40B4-BE49-F238E27FC236}">
                    <a16:creationId xmlns:a16="http://schemas.microsoft.com/office/drawing/2014/main" id="{78D6FD49-C7A4-4B80-A5DD-DFA5C54B6291}"/>
                  </a:ext>
                </a:extLst>
              </p:cNvPr>
              <p:cNvPicPr/>
              <p:nvPr/>
            </p:nvPicPr>
            <p:blipFill>
              <a:blip r:embed="rId6"/>
              <a:stretch>
                <a:fillRect/>
              </a:stretch>
            </p:blipFill>
            <p:spPr>
              <a:xfrm>
                <a:off x="2110234" y="-22345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7D523BD5-9886-4EDB-886B-E4FB53C41785}"/>
                  </a:ext>
                </a:extLst>
              </p14:cNvPr>
              <p14:cNvContentPartPr/>
              <p14:nvPr/>
            </p14:nvContentPartPr>
            <p14:xfrm>
              <a:off x="1474834" y="-275296"/>
              <a:ext cx="360" cy="360"/>
            </p14:xfrm>
          </p:contentPart>
        </mc:Choice>
        <mc:Fallback xmlns="">
          <p:pic>
            <p:nvPicPr>
              <p:cNvPr id="20" name="Ink 19">
                <a:extLst>
                  <a:ext uri="{FF2B5EF4-FFF2-40B4-BE49-F238E27FC236}">
                    <a16:creationId xmlns:a16="http://schemas.microsoft.com/office/drawing/2014/main" id="{7D523BD5-9886-4EDB-886B-E4FB53C41785}"/>
                  </a:ext>
                </a:extLst>
              </p:cNvPr>
              <p:cNvPicPr/>
              <p:nvPr/>
            </p:nvPicPr>
            <p:blipFill>
              <a:blip r:embed="rId8"/>
              <a:stretch>
                <a:fillRect/>
              </a:stretch>
            </p:blipFill>
            <p:spPr>
              <a:xfrm>
                <a:off x="1465834" y="-284296"/>
                <a:ext cx="18000" cy="18000"/>
              </a:xfrm>
              <a:prstGeom prst="rect">
                <a:avLst/>
              </a:prstGeom>
            </p:spPr>
          </p:pic>
        </mc:Fallback>
      </mc:AlternateContent>
      <p:sp>
        <p:nvSpPr>
          <p:cNvPr id="23" name="Rectangle 22">
            <a:extLst>
              <a:ext uri="{FF2B5EF4-FFF2-40B4-BE49-F238E27FC236}">
                <a16:creationId xmlns:a16="http://schemas.microsoft.com/office/drawing/2014/main" id="{5C8D6555-0B2D-4016-B92B-1C479367A2E5}"/>
              </a:ext>
            </a:extLst>
          </p:cNvPr>
          <p:cNvSpPr/>
          <p:nvPr/>
        </p:nvSpPr>
        <p:spPr>
          <a:xfrm>
            <a:off x="5980064" y="2002704"/>
            <a:ext cx="1391234" cy="1733433"/>
          </a:xfrm>
          <a:prstGeom prst="rect">
            <a:avLst/>
          </a:prstGeom>
          <a:no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picture containing drawing&#10;&#10;Description automatically generated">
            <a:extLst>
              <a:ext uri="{FF2B5EF4-FFF2-40B4-BE49-F238E27FC236}">
                <a16:creationId xmlns:a16="http://schemas.microsoft.com/office/drawing/2014/main" id="{419A3D78-E0AC-4490-BD64-86FC522476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1985" y="1"/>
            <a:ext cx="1986942" cy="623190"/>
          </a:xfrm>
          <a:prstGeom prst="rect">
            <a:avLst/>
          </a:prstGeom>
        </p:spPr>
      </p:pic>
    </p:spTree>
    <p:extLst>
      <p:ext uri="{BB962C8B-B14F-4D97-AF65-F5344CB8AC3E}">
        <p14:creationId xmlns:p14="http://schemas.microsoft.com/office/powerpoint/2010/main" val="1501431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6" name="Picture 15" descr="A picture containing tree, outdoor&#10;&#10;Description automatically generated">
            <a:extLst>
              <a:ext uri="{FF2B5EF4-FFF2-40B4-BE49-F238E27FC236}">
                <a16:creationId xmlns:a16="http://schemas.microsoft.com/office/drawing/2014/main" id="{CC17C432-9B47-AD4F-AEA3-6153DAF3092F}"/>
              </a:ext>
            </a:extLst>
          </p:cNvPr>
          <p:cNvPicPr>
            <a:picLocks noChangeAspect="1"/>
          </p:cNvPicPr>
          <p:nvPr/>
        </p:nvPicPr>
        <p:blipFill>
          <a:blip r:embed="rId3"/>
          <a:stretch>
            <a:fillRect/>
          </a:stretch>
        </p:blipFill>
        <p:spPr>
          <a:xfrm>
            <a:off x="0" y="0"/>
            <a:ext cx="12192000" cy="6858000"/>
          </a:xfrm>
          <a:prstGeom prst="rect">
            <a:avLst/>
          </a:prstGeom>
        </p:spPr>
      </p:pic>
      <p:sp>
        <p:nvSpPr>
          <p:cNvPr id="11" name="Google Shape;90;p2">
            <a:extLst>
              <a:ext uri="{FF2B5EF4-FFF2-40B4-BE49-F238E27FC236}">
                <a16:creationId xmlns:a16="http://schemas.microsoft.com/office/drawing/2014/main" id="{1BFD3983-C577-9B4E-AA11-96AE41C5981C}"/>
              </a:ext>
            </a:extLst>
          </p:cNvPr>
          <p:cNvSpPr txBox="1">
            <a:spLocks/>
          </p:cNvSpPr>
          <p:nvPr/>
        </p:nvSpPr>
        <p:spPr>
          <a:xfrm>
            <a:off x="423049" y="5252010"/>
            <a:ext cx="9144000" cy="90684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ts val="8000"/>
              </a:lnSpc>
              <a:spcBef>
                <a:spcPts val="0"/>
              </a:spcBef>
              <a:spcAft>
                <a:spcPts val="0"/>
              </a:spcAft>
              <a:buClr>
                <a:prstClr val="white"/>
              </a:buClr>
              <a:buSzPts val="6000"/>
              <a:buFont typeface="Calibri"/>
              <a:buNone/>
              <a:tabLst/>
              <a:defRPr/>
            </a:pPr>
            <a:r>
              <a:rPr kumimoji="0" lang="en-IE" sz="4000" b="0" i="0" u="none" strike="noStrike" kern="1200" cap="none" spc="0" normalizeH="0" baseline="0" noProof="0" dirty="0" smtClean="0">
                <a:ln>
                  <a:noFill/>
                </a:ln>
                <a:solidFill>
                  <a:prstClr val="white"/>
                </a:solidFill>
                <a:effectLst/>
                <a:uLnTx/>
                <a:uFillTx/>
                <a:latin typeface="Replica-Bold" panose="02000503030000020004" pitchFamily="2" charset="77"/>
                <a:cs typeface="Calibri"/>
                <a:sym typeface="Calibri"/>
              </a:rPr>
              <a:t>*for Radio Astronomy</a:t>
            </a:r>
          </a:p>
        </p:txBody>
      </p:sp>
      <p:sp>
        <p:nvSpPr>
          <p:cNvPr id="8" name="Google Shape;90;p2">
            <a:extLst>
              <a:ext uri="{FF2B5EF4-FFF2-40B4-BE49-F238E27FC236}">
                <a16:creationId xmlns:a16="http://schemas.microsoft.com/office/drawing/2014/main" id="{1BFD3983-C577-9B4E-AA11-96AE41C5981C}"/>
              </a:ext>
            </a:extLst>
          </p:cNvPr>
          <p:cNvSpPr txBox="1">
            <a:spLocks/>
          </p:cNvSpPr>
          <p:nvPr/>
        </p:nvSpPr>
        <p:spPr>
          <a:xfrm>
            <a:off x="423048" y="2800350"/>
            <a:ext cx="11673472" cy="118971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ts val="8000"/>
              </a:lnSpc>
              <a:spcBef>
                <a:spcPts val="0"/>
              </a:spcBef>
              <a:spcAft>
                <a:spcPts val="0"/>
              </a:spcAft>
              <a:buClr>
                <a:prstClr val="white"/>
              </a:buClr>
              <a:buSzPts val="6000"/>
              <a:buFont typeface="Calibri"/>
              <a:buNone/>
              <a:tabLst/>
              <a:defRPr/>
            </a:pPr>
            <a:r>
              <a:rPr kumimoji="0" lang="en-IE" sz="6000" b="0" i="0" u="none" strike="noStrike" kern="1200" cap="none" spc="0" normalizeH="0" baseline="0" noProof="0" dirty="0" smtClean="0">
                <a:ln>
                  <a:noFill/>
                </a:ln>
                <a:solidFill>
                  <a:prstClr val="white"/>
                </a:solidFill>
                <a:effectLst/>
                <a:uLnTx/>
                <a:uFillTx/>
                <a:latin typeface="Replica-Bold" panose="02000503030000020004" pitchFamily="2" charset="77"/>
                <a:cs typeface="Calibri"/>
                <a:sym typeface="Calibri"/>
              </a:rPr>
              <a:t>Birr is the Best Place in Ireland!*</a:t>
            </a:r>
            <a:endParaRPr kumimoji="0" lang="en-IE" sz="6000" b="0" i="0" u="none" strike="noStrike" kern="1200" cap="none" spc="0" normalizeH="0" baseline="0" noProof="0" dirty="0">
              <a:ln>
                <a:noFill/>
              </a:ln>
              <a:solidFill>
                <a:prstClr val="white"/>
              </a:solidFill>
              <a:effectLst/>
              <a:uLnTx/>
              <a:uFillTx/>
              <a:latin typeface="Replica-Bold" panose="02000503030000020004" pitchFamily="2" charset="77"/>
              <a:cs typeface="Calibri"/>
              <a:sym typeface="Calibri"/>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8285" y="104717"/>
            <a:ext cx="3523715" cy="1105187"/>
          </a:xfrm>
          <a:prstGeom prst="rect">
            <a:avLst/>
          </a:prstGeom>
        </p:spPr>
      </p:pic>
    </p:spTree>
    <p:extLst>
      <p:ext uri="{BB962C8B-B14F-4D97-AF65-F5344CB8AC3E}">
        <p14:creationId xmlns:p14="http://schemas.microsoft.com/office/powerpoint/2010/main" val="1417288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5A80-218D-472E-B1BB-2E2AFF0D4CAC}"/>
              </a:ext>
            </a:extLst>
          </p:cNvPr>
          <p:cNvSpPr>
            <a:spLocks noGrp="1"/>
          </p:cNvSpPr>
          <p:nvPr>
            <p:ph type="title"/>
          </p:nvPr>
        </p:nvSpPr>
        <p:spPr>
          <a:xfrm>
            <a:off x="899908" y="290052"/>
            <a:ext cx="3649654" cy="1323916"/>
          </a:xfrm>
        </p:spPr>
        <p:txBody>
          <a:bodyPr>
            <a:normAutofit fontScale="90000"/>
          </a:bodyPr>
          <a:lstStyle/>
          <a:p>
            <a:r>
              <a:rPr lang="en-IE" sz="6000" dirty="0">
                <a:solidFill>
                  <a:srgbClr val="2CB671"/>
                </a:solidFill>
                <a:latin typeface="Replica-Bold" panose="02000503030000020004" pitchFamily="2" charset="77"/>
              </a:rPr>
              <a:t>Why Birr?</a:t>
            </a:r>
            <a:endParaRPr lang="en-IE" sz="3600" dirty="0"/>
          </a:p>
        </p:txBody>
      </p:sp>
      <p:sp>
        <p:nvSpPr>
          <p:cNvPr id="3" name="Content Placeholder 2">
            <a:extLst>
              <a:ext uri="{FF2B5EF4-FFF2-40B4-BE49-F238E27FC236}">
                <a16:creationId xmlns:a16="http://schemas.microsoft.com/office/drawing/2014/main" id="{F27EAE78-5F7F-4477-9515-9166316762B4}"/>
              </a:ext>
            </a:extLst>
          </p:cNvPr>
          <p:cNvSpPr>
            <a:spLocks noGrp="1"/>
          </p:cNvSpPr>
          <p:nvPr>
            <p:ph idx="1"/>
          </p:nvPr>
        </p:nvSpPr>
        <p:spPr>
          <a:xfrm>
            <a:off x="641857" y="1365813"/>
            <a:ext cx="6216143" cy="4957005"/>
          </a:xfrm>
        </p:spPr>
        <p:txBody>
          <a:bodyPr>
            <a:normAutofit lnSpcReduction="10000"/>
          </a:bodyPr>
          <a:lstStyle/>
          <a:p>
            <a:r>
              <a:rPr lang="en-IE" dirty="0" smtClean="0">
                <a:solidFill>
                  <a:schemeClr val="lt1"/>
                </a:solidFill>
                <a:latin typeface="Replica-Mono" panose="02000609030000020004" pitchFamily="49" charset="77"/>
              </a:rPr>
              <a:t>Low RFI levels </a:t>
            </a:r>
          </a:p>
          <a:p>
            <a:endParaRPr lang="en-IE" dirty="0" smtClean="0">
              <a:solidFill>
                <a:schemeClr val="lt1"/>
              </a:solidFill>
              <a:latin typeface="Replica-Mono" panose="02000609030000020004" pitchFamily="49" charset="77"/>
            </a:endParaRPr>
          </a:p>
          <a:p>
            <a:r>
              <a:rPr lang="en-IE" dirty="0" smtClean="0">
                <a:solidFill>
                  <a:schemeClr val="lt1"/>
                </a:solidFill>
                <a:latin typeface="Replica-Mono" panose="02000609030000020004" pitchFamily="49" charset="77"/>
              </a:rPr>
              <a:t>Centre of Ireland – accessible </a:t>
            </a:r>
          </a:p>
          <a:p>
            <a:endParaRPr lang="en-IE" dirty="0" smtClean="0">
              <a:solidFill>
                <a:schemeClr val="lt1"/>
              </a:solidFill>
              <a:latin typeface="Replica-Mono" panose="02000609030000020004" pitchFamily="49" charset="77"/>
            </a:endParaRPr>
          </a:p>
          <a:p>
            <a:r>
              <a:rPr lang="en-IE" dirty="0" smtClean="0">
                <a:solidFill>
                  <a:schemeClr val="lt1"/>
                </a:solidFill>
                <a:latin typeface="Replica-Mono" panose="02000609030000020004" pitchFamily="49" charset="77"/>
              </a:rPr>
              <a:t>Great history of </a:t>
            </a:r>
            <a:r>
              <a:rPr lang="en-IE" dirty="0" smtClean="0">
                <a:solidFill>
                  <a:schemeClr val="lt1"/>
                </a:solidFill>
                <a:latin typeface="Replica-Mono" panose="02000609030000020004" pitchFamily="49" charset="77"/>
              </a:rPr>
              <a:t>astronomy </a:t>
            </a:r>
            <a:r>
              <a:rPr lang="en-IE" dirty="0" smtClean="0">
                <a:solidFill>
                  <a:schemeClr val="lt1"/>
                </a:solidFill>
                <a:latin typeface="Replica-Mono" panose="02000609030000020004" pitchFamily="49" charset="77"/>
              </a:rPr>
              <a:t>research in Birr</a:t>
            </a:r>
            <a:endParaRPr lang="en-IE" dirty="0">
              <a:solidFill>
                <a:schemeClr val="lt1"/>
              </a:solidFill>
              <a:latin typeface="Replica-Mono" panose="02000609030000020004" pitchFamily="49" charset="77"/>
            </a:endParaRPr>
          </a:p>
          <a:p>
            <a:endParaRPr lang="en-IE" dirty="0" smtClean="0">
              <a:solidFill>
                <a:schemeClr val="lt1"/>
              </a:solidFill>
              <a:latin typeface="Replica-Mono" panose="02000609030000020004" pitchFamily="49" charset="77"/>
            </a:endParaRPr>
          </a:p>
          <a:p>
            <a:r>
              <a:rPr lang="en-IE" dirty="0" smtClean="0">
                <a:solidFill>
                  <a:schemeClr val="lt1"/>
                </a:solidFill>
                <a:latin typeface="Replica-Mono" panose="02000609030000020004" pitchFamily="49" charset="77"/>
              </a:rPr>
              <a:t>Links </a:t>
            </a:r>
            <a:r>
              <a:rPr lang="en-IE" dirty="0">
                <a:solidFill>
                  <a:schemeClr val="lt1"/>
                </a:solidFill>
                <a:latin typeface="Replica-Mono" panose="02000609030000020004" pitchFamily="49" charset="77"/>
              </a:rPr>
              <a:t>up across Europe to create the International LOFAR </a:t>
            </a:r>
            <a:r>
              <a:rPr lang="en-IE" dirty="0" smtClean="0">
                <a:solidFill>
                  <a:schemeClr val="lt1"/>
                </a:solidFill>
                <a:latin typeface="Replica-Mono" panose="02000609030000020004" pitchFamily="49" charset="77"/>
              </a:rPr>
              <a:t>Telescope</a:t>
            </a:r>
            <a:endParaRPr lang="en-IE" dirty="0"/>
          </a:p>
        </p:txBody>
      </p:sp>
      <p:pic>
        <p:nvPicPr>
          <p:cNvPr id="6" name="Picture 5" descr="A close up of a map&#10;&#10;Description automatically generated">
            <a:extLst>
              <a:ext uri="{FF2B5EF4-FFF2-40B4-BE49-F238E27FC236}">
                <a16:creationId xmlns:a16="http://schemas.microsoft.com/office/drawing/2014/main" id="{E76EC514-4D01-45BD-9C23-3EA8ADF127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38" t="11535" r="15921" b="11737"/>
          <a:stretch/>
        </p:blipFill>
        <p:spPr>
          <a:xfrm>
            <a:off x="7219832" y="952010"/>
            <a:ext cx="4246164" cy="537080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B2C6D85A-10A7-47C1-98BD-1FE2AE5799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1985" y="1"/>
            <a:ext cx="1986942" cy="623190"/>
          </a:xfrm>
          <a:prstGeom prst="rect">
            <a:avLst/>
          </a:prstGeom>
        </p:spPr>
      </p:pic>
    </p:spTree>
    <p:extLst>
      <p:ext uri="{BB962C8B-B14F-4D97-AF65-F5344CB8AC3E}">
        <p14:creationId xmlns:p14="http://schemas.microsoft.com/office/powerpoint/2010/main" val="21171332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Shape 141"/>
        <p:cNvGrpSpPr/>
        <p:nvPr/>
      </p:nvGrpSpPr>
      <p:grpSpPr>
        <a:xfrm>
          <a:off x="0" y="0"/>
          <a:ext cx="0" cy="0"/>
          <a:chOff x="0" y="0"/>
          <a:chExt cx="0" cy="0"/>
        </a:xfrm>
      </p:grpSpPr>
      <p:pic>
        <p:nvPicPr>
          <p:cNvPr id="9" name="Picture 8">
            <a:extLst>
              <a:ext uri="{FF2B5EF4-FFF2-40B4-BE49-F238E27FC236}">
                <a16:creationId xmlns:a16="http://schemas.microsoft.com/office/drawing/2014/main" id="{52AC4E14-E52B-854C-BCEA-28EDCF903101}"/>
              </a:ext>
            </a:extLst>
          </p:cNvPr>
          <p:cNvPicPr>
            <a:picLocks noChangeAspect="1"/>
          </p:cNvPicPr>
          <p:nvPr/>
        </p:nvPicPr>
        <p:blipFill>
          <a:blip r:embed="rId3"/>
          <a:stretch>
            <a:fillRect/>
          </a:stretch>
        </p:blipFill>
        <p:spPr>
          <a:xfrm>
            <a:off x="4334460" y="-245097"/>
            <a:ext cx="9705193" cy="9689812"/>
          </a:xfrm>
          <a:prstGeom prst="rect">
            <a:avLst/>
          </a:prstGeom>
        </p:spPr>
      </p:pic>
      <p:sp>
        <p:nvSpPr>
          <p:cNvPr id="5" name="Google Shape;85;p1">
            <a:extLst>
              <a:ext uri="{FF2B5EF4-FFF2-40B4-BE49-F238E27FC236}">
                <a16:creationId xmlns:a16="http://schemas.microsoft.com/office/drawing/2014/main" id="{A891DE57-2934-5C47-A2D4-07980DE41F46}"/>
              </a:ext>
            </a:extLst>
          </p:cNvPr>
          <p:cNvSpPr txBox="1">
            <a:spLocks/>
          </p:cNvSpPr>
          <p:nvPr/>
        </p:nvSpPr>
        <p:spPr>
          <a:xfrm>
            <a:off x="5920420" y="5772424"/>
            <a:ext cx="3916058" cy="844841"/>
          </a:xfrm>
          <a:prstGeom prst="rect">
            <a:avLst/>
          </a:prstGeom>
          <a:noFill/>
          <a:ln>
            <a:noFill/>
          </a:ln>
        </p:spPr>
        <p:txBody>
          <a:bodyPr spcFirstLastPara="1" vert="horz" wrap="square" lIns="91425" tIns="45700" rIns="91425" bIns="4570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eplica-Mono" panose="02000609030000020004" pitchFamily="49" charset="77"/>
                <a:ea typeface="+mj-ea"/>
                <a:cs typeface="+mj-cs"/>
              </a:rPr>
              <a:t>International LOFAR telescope</a:t>
            </a:r>
          </a:p>
        </p:txBody>
      </p:sp>
      <p:sp>
        <p:nvSpPr>
          <p:cNvPr id="2" name="Rectangle 1"/>
          <p:cNvSpPr/>
          <p:nvPr/>
        </p:nvSpPr>
        <p:spPr>
          <a:xfrm>
            <a:off x="0" y="-9525"/>
            <a:ext cx="5920420" cy="6858000"/>
          </a:xfrm>
          <a:prstGeom prst="rect">
            <a:avLst/>
          </a:prstGeom>
          <a:solidFill>
            <a:srgbClr val="3BAB6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30961" t="6638" r="579" b="23482"/>
          <a:stretch/>
        </p:blipFill>
        <p:spPr>
          <a:xfrm>
            <a:off x="153320" y="1300239"/>
            <a:ext cx="5608782" cy="3725834"/>
          </a:xfrm>
          <a:prstGeom prst="rect">
            <a:avLst/>
          </a:prstGeom>
        </p:spPr>
      </p:pic>
      <p:sp>
        <p:nvSpPr>
          <p:cNvPr id="12" name="Google Shape;85;p1">
            <a:extLst>
              <a:ext uri="{FF2B5EF4-FFF2-40B4-BE49-F238E27FC236}">
                <a16:creationId xmlns:a16="http://schemas.microsoft.com/office/drawing/2014/main" id="{A891DE57-2934-5C47-A2D4-07980DE41F46}"/>
              </a:ext>
            </a:extLst>
          </p:cNvPr>
          <p:cNvSpPr txBox="1">
            <a:spLocks/>
          </p:cNvSpPr>
          <p:nvPr/>
        </p:nvSpPr>
        <p:spPr>
          <a:xfrm>
            <a:off x="2261316" y="4467461"/>
            <a:ext cx="3500785" cy="558612"/>
          </a:xfrm>
          <a:prstGeom prst="rect">
            <a:avLst/>
          </a:prstGeom>
          <a:noFill/>
          <a:ln>
            <a:noFill/>
          </a:ln>
        </p:spPr>
        <p:txBody>
          <a:bodyPr spcFirstLastPara="1" vert="horz" wrap="square" lIns="91425" tIns="45700" rIns="91425" bIns="4570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700" b="0" i="0" u="none" strike="noStrike" kern="1200" cap="none" spc="0" normalizeH="0" baseline="0" noProof="0" dirty="0" smtClean="0">
                <a:ln>
                  <a:noFill/>
                </a:ln>
                <a:solidFill>
                  <a:prstClr val="white"/>
                </a:solidFill>
                <a:effectLst/>
                <a:uLnTx/>
                <a:uFillTx/>
                <a:latin typeface="Replica-Mono" panose="02000609030000020004" pitchFamily="49" charset="77"/>
                <a:ea typeface="+mj-ea"/>
                <a:cs typeface="+mj-cs"/>
              </a:rPr>
              <a:t>I-LOFAR</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Replica-Mono" panose="02000609030000020004" pitchFamily="49" charset="77"/>
                <a:ea typeface="+mj-ea"/>
                <a:cs typeface="+mj-cs"/>
              </a:rPr>
              <a:t>Credit: Alison Delaney, Birr Castle</a:t>
            </a:r>
            <a:endParaRPr kumimoji="0" lang="en-US" sz="1000" b="0" i="0" u="none" strike="noStrike" kern="1200" cap="none" spc="0" normalizeH="0" baseline="0" noProof="0" dirty="0">
              <a:ln>
                <a:noFill/>
              </a:ln>
              <a:solidFill>
                <a:prstClr val="white"/>
              </a:solidFill>
              <a:effectLst/>
              <a:uLnTx/>
              <a:uFillTx/>
              <a:latin typeface="Replica-Mono" panose="02000609030000020004" pitchFamily="49" charset="77"/>
              <a:ea typeface="+mj-ea"/>
              <a:cs typeface="+mj-cs"/>
            </a:endParaRPr>
          </a:p>
        </p:txBody>
      </p:sp>
      <p:pic>
        <p:nvPicPr>
          <p:cNvPr id="18" name="Picture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24088" y="5498117"/>
            <a:ext cx="1454731" cy="1454731"/>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93D4411E-DA2E-4314-882E-B19A3D6A85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8287" y="0"/>
            <a:ext cx="2390640" cy="749807"/>
          </a:xfrm>
          <a:prstGeom prst="rect">
            <a:avLst/>
          </a:prstGeom>
        </p:spPr>
      </p:pic>
    </p:spTree>
    <p:extLst>
      <p:ext uri="{BB962C8B-B14F-4D97-AF65-F5344CB8AC3E}">
        <p14:creationId xmlns:p14="http://schemas.microsoft.com/office/powerpoint/2010/main" val="1258747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297" name="Google Shape;127;p17"/>
          <p:cNvSpPr txBox="1">
            <a:spLocks noGrp="1"/>
          </p:cNvSpPr>
          <p:nvPr>
            <p:ph type="title"/>
          </p:nvPr>
        </p:nvSpPr>
        <p:spPr>
          <a:xfrm>
            <a:off x="2152650" y="365126"/>
            <a:ext cx="7886701" cy="1325701"/>
          </a:xfrm>
          <a:prstGeom prst="rect">
            <a:avLst/>
          </a:prstGeom>
        </p:spPr>
        <p:txBody>
          <a:bodyPr/>
          <a:lstStyle/>
          <a:p>
            <a:endParaRPr/>
          </a:p>
        </p:txBody>
      </p:sp>
      <p:pic>
        <p:nvPicPr>
          <p:cNvPr id="298" name="Google Shape;128;p17" descr="Google Shape;128;p17"/>
          <p:cNvPicPr>
            <a:picLocks noChangeAspect="1"/>
          </p:cNvPicPr>
          <p:nvPr/>
        </p:nvPicPr>
        <p:blipFill>
          <a:blip r:embed="rId3">
            <a:extLst/>
          </a:blip>
          <a:stretch>
            <a:fillRect/>
          </a:stretch>
        </p:blipFill>
        <p:spPr>
          <a:xfrm>
            <a:off x="1036925" y="685300"/>
            <a:ext cx="10141327" cy="5537701"/>
          </a:xfrm>
          <a:prstGeom prst="rect">
            <a:avLst/>
          </a:prstGeom>
          <a:ln w="12700">
            <a:miter lim="400000"/>
          </a:ln>
        </p:spPr>
      </p:pic>
      <p:sp>
        <p:nvSpPr>
          <p:cNvPr id="299" name="Text"/>
          <p:cNvSpPr txBox="1"/>
          <p:nvPr/>
        </p:nvSpPr>
        <p:spPr>
          <a:xfrm>
            <a:off x="6026027" y="3295534"/>
            <a:ext cx="109005"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66" b="0" i="0" u="none" strike="noStrike" kern="1200" cap="none" spc="0" normalizeH="0" baseline="0" noProof="0">
                <a:ln>
                  <a:noFill/>
                </a:ln>
                <a:solidFill>
                  <a:prstClr val="black"/>
                </a:solidFill>
                <a:effectLst/>
                <a:uLnTx/>
                <a:uFillTx/>
                <a:latin typeface="Calibri"/>
                <a:ea typeface="+mn-ea"/>
                <a:cs typeface="+mn-cs"/>
              </a:rPr>
              <a:t> </a:t>
            </a:r>
          </a:p>
        </p:txBody>
      </p:sp>
      <p:pic>
        <p:nvPicPr>
          <p:cNvPr id="5" name="Picture 4" descr="A picture containing drawing&#10;&#10;Description automatically generated">
            <a:extLst>
              <a:ext uri="{FF2B5EF4-FFF2-40B4-BE49-F238E27FC236}">
                <a16:creationId xmlns:a16="http://schemas.microsoft.com/office/drawing/2014/main" id="{93D4411E-DA2E-4314-882E-B19A3D6A8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1985" y="1"/>
            <a:ext cx="1986942" cy="623190"/>
          </a:xfrm>
          <a:prstGeom prst="rect">
            <a:avLst/>
          </a:prstGeom>
        </p:spPr>
      </p:pic>
    </p:spTree>
    <p:extLst>
      <p:ext uri="{BB962C8B-B14F-4D97-AF65-F5344CB8AC3E}">
        <p14:creationId xmlns:p14="http://schemas.microsoft.com/office/powerpoint/2010/main" val="1278518904"/>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0961" t="18794" r="579" b="26247"/>
          <a:stretch/>
        </p:blipFill>
        <p:spPr>
          <a:xfrm>
            <a:off x="5516318" y="1959229"/>
            <a:ext cx="6675682" cy="3487655"/>
          </a:xfrm>
          <a:prstGeom prst="rect">
            <a:avLst/>
          </a:prstGeom>
        </p:spPr>
      </p:pic>
      <p:sp>
        <p:nvSpPr>
          <p:cNvPr id="2" name="Title 1">
            <a:extLst>
              <a:ext uri="{FF2B5EF4-FFF2-40B4-BE49-F238E27FC236}">
                <a16:creationId xmlns:a16="http://schemas.microsoft.com/office/drawing/2014/main" id="{EAE25A80-218D-472E-B1BB-2E2AFF0D4CAC}"/>
              </a:ext>
            </a:extLst>
          </p:cNvPr>
          <p:cNvSpPr>
            <a:spLocks noGrp="1"/>
          </p:cNvSpPr>
          <p:nvPr>
            <p:ph type="title"/>
          </p:nvPr>
        </p:nvSpPr>
        <p:spPr>
          <a:xfrm>
            <a:off x="251039" y="489249"/>
            <a:ext cx="8603120" cy="1089707"/>
          </a:xfrm>
        </p:spPr>
        <p:txBody>
          <a:bodyPr>
            <a:normAutofit/>
          </a:bodyPr>
          <a:lstStyle/>
          <a:p>
            <a:r>
              <a:rPr lang="en-IE" sz="4800" dirty="0">
                <a:solidFill>
                  <a:srgbClr val="2CB671"/>
                </a:solidFill>
                <a:latin typeface="Replica-Bold" panose="02000503030000020004" pitchFamily="2" charset="77"/>
              </a:rPr>
              <a:t>What happens at I-LOFAR?</a:t>
            </a:r>
            <a:endParaRPr lang="en-IE" sz="3200" dirty="0"/>
          </a:p>
        </p:txBody>
      </p:sp>
      <p:sp>
        <p:nvSpPr>
          <p:cNvPr id="3" name="Content Placeholder 2">
            <a:extLst>
              <a:ext uri="{FF2B5EF4-FFF2-40B4-BE49-F238E27FC236}">
                <a16:creationId xmlns:a16="http://schemas.microsoft.com/office/drawing/2014/main" id="{F27EAE78-5F7F-4477-9515-9166316762B4}"/>
              </a:ext>
            </a:extLst>
          </p:cNvPr>
          <p:cNvSpPr>
            <a:spLocks noGrp="1"/>
          </p:cNvSpPr>
          <p:nvPr>
            <p:ph idx="1"/>
          </p:nvPr>
        </p:nvSpPr>
        <p:spPr>
          <a:xfrm>
            <a:off x="91110" y="1968579"/>
            <a:ext cx="5357373" cy="4320961"/>
          </a:xfrm>
        </p:spPr>
        <p:txBody>
          <a:bodyPr>
            <a:normAutofit/>
          </a:bodyPr>
          <a:lstStyle/>
          <a:p>
            <a:r>
              <a:rPr lang="en-IE" sz="2400" dirty="0">
                <a:solidFill>
                  <a:schemeClr val="lt1"/>
                </a:solidFill>
                <a:latin typeface="Replica-Mono" panose="02000609030000020004" pitchFamily="49" charset="77"/>
              </a:rPr>
              <a:t>Two types of </a:t>
            </a:r>
            <a:r>
              <a:rPr lang="en-IE" sz="2400" dirty="0" smtClean="0">
                <a:solidFill>
                  <a:schemeClr val="lt1"/>
                </a:solidFill>
                <a:latin typeface="Replica-Mono" panose="02000609030000020004" pitchFamily="49" charset="77"/>
              </a:rPr>
              <a:t>antenna</a:t>
            </a:r>
          </a:p>
          <a:p>
            <a:endParaRPr lang="en-IE" sz="2400" dirty="0">
              <a:solidFill>
                <a:schemeClr val="lt1"/>
              </a:solidFill>
              <a:latin typeface="Replica-Mono" panose="02000609030000020004" pitchFamily="49" charset="77"/>
            </a:endParaRPr>
          </a:p>
          <a:p>
            <a:r>
              <a:rPr lang="en-IE" sz="2400" dirty="0" smtClean="0">
                <a:solidFill>
                  <a:schemeClr val="lt1"/>
                </a:solidFill>
                <a:latin typeface="Replica-Mono" panose="02000609030000020004" pitchFamily="49" charset="77"/>
              </a:rPr>
              <a:t>Data </a:t>
            </a:r>
            <a:r>
              <a:rPr lang="en-IE" sz="2400" dirty="0">
                <a:solidFill>
                  <a:schemeClr val="lt1"/>
                </a:solidFill>
                <a:latin typeface="Replica-Mono" panose="02000609030000020004" pitchFamily="49" charset="77"/>
              </a:rPr>
              <a:t>can be collected all day everyday</a:t>
            </a:r>
          </a:p>
          <a:p>
            <a:pPr marL="0" indent="0">
              <a:buNone/>
            </a:pPr>
            <a:endParaRPr lang="en-IE" sz="2400" dirty="0">
              <a:solidFill>
                <a:schemeClr val="lt1"/>
              </a:solidFill>
              <a:latin typeface="Replica-Mono" panose="02000609030000020004" pitchFamily="49" charset="77"/>
            </a:endParaRPr>
          </a:p>
        </p:txBody>
      </p:sp>
      <p:sp>
        <p:nvSpPr>
          <p:cNvPr id="6" name="Arrow: Up 5">
            <a:extLst>
              <a:ext uri="{FF2B5EF4-FFF2-40B4-BE49-F238E27FC236}">
                <a16:creationId xmlns:a16="http://schemas.microsoft.com/office/drawing/2014/main" id="{1815513B-675A-494B-B49A-4FFE99578EB4}"/>
              </a:ext>
            </a:extLst>
          </p:cNvPr>
          <p:cNvSpPr/>
          <p:nvPr/>
        </p:nvSpPr>
        <p:spPr>
          <a:xfrm rot="4652600">
            <a:off x="5999674" y="3757730"/>
            <a:ext cx="1051439" cy="1832543"/>
          </a:xfrm>
          <a:prstGeom prst="upArrow">
            <a:avLst/>
          </a:prstGeom>
          <a:solidFill>
            <a:srgbClr val="2CB6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Up 7">
            <a:extLst>
              <a:ext uri="{FF2B5EF4-FFF2-40B4-BE49-F238E27FC236}">
                <a16:creationId xmlns:a16="http://schemas.microsoft.com/office/drawing/2014/main" id="{7DC943CD-B8AB-44C7-8651-358CA6B218CF}"/>
              </a:ext>
            </a:extLst>
          </p:cNvPr>
          <p:cNvSpPr/>
          <p:nvPr/>
        </p:nvSpPr>
        <p:spPr>
          <a:xfrm rot="6513581">
            <a:off x="8140138" y="1903072"/>
            <a:ext cx="1049441" cy="1735828"/>
          </a:xfrm>
          <a:prstGeom prst="upArrow">
            <a:avLst/>
          </a:prstGeom>
          <a:solidFill>
            <a:srgbClr val="2CB6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CC7399B-8FC3-4EC0-B204-93C28F5A41D3}"/>
              </a:ext>
            </a:extLst>
          </p:cNvPr>
          <p:cNvSpPr txBox="1"/>
          <p:nvPr/>
        </p:nvSpPr>
        <p:spPr>
          <a:xfrm rot="1069548">
            <a:off x="7762572" y="2369498"/>
            <a:ext cx="1411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smtClean="0">
                <a:ln>
                  <a:noFill/>
                </a:ln>
                <a:solidFill>
                  <a:srgbClr val="002060"/>
                </a:solidFill>
                <a:effectLst/>
                <a:uLnTx/>
                <a:uFillTx/>
                <a:latin typeface="Replica-Mono" panose="02000609030000020004" pitchFamily="49" charset="77"/>
                <a:ea typeface="+mn-ea"/>
                <a:cs typeface="+mn-cs"/>
              </a:rPr>
              <a:t>Low </a:t>
            </a:r>
            <a:r>
              <a:rPr kumimoji="0" lang="en-IE" sz="1800" b="0" i="0" u="none" strike="noStrike" kern="1200" cap="none" spc="0" normalizeH="0" baseline="0" noProof="0" dirty="0">
                <a:ln>
                  <a:noFill/>
                </a:ln>
                <a:solidFill>
                  <a:srgbClr val="002060"/>
                </a:solidFill>
                <a:effectLst/>
                <a:uLnTx/>
                <a:uFillTx/>
                <a:latin typeface="Replica-Mono" panose="02000609030000020004" pitchFamily="49" charset="77"/>
                <a:ea typeface="+mn-ea"/>
                <a:cs typeface="+mn-cs"/>
              </a:rPr>
              <a:t>band antennae </a:t>
            </a:r>
          </a:p>
        </p:txBody>
      </p:sp>
      <p:sp>
        <p:nvSpPr>
          <p:cNvPr id="11" name="TextBox 10">
            <a:extLst>
              <a:ext uri="{FF2B5EF4-FFF2-40B4-BE49-F238E27FC236}">
                <a16:creationId xmlns:a16="http://schemas.microsoft.com/office/drawing/2014/main" id="{8446142C-51AB-4766-8BBD-4D44C64CD9AA}"/>
              </a:ext>
            </a:extLst>
          </p:cNvPr>
          <p:cNvSpPr txBox="1"/>
          <p:nvPr/>
        </p:nvSpPr>
        <p:spPr>
          <a:xfrm rot="20813404">
            <a:off x="5565912" y="4322767"/>
            <a:ext cx="2060538" cy="6654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smtClean="0">
                <a:ln>
                  <a:noFill/>
                </a:ln>
                <a:solidFill>
                  <a:srgbClr val="002060"/>
                </a:solidFill>
                <a:effectLst/>
                <a:uLnTx/>
                <a:uFillTx/>
                <a:latin typeface="Replica-Mono" panose="02000609030000020004" pitchFamily="49" charset="77"/>
                <a:ea typeface="+mn-ea"/>
                <a:cs typeface="+mn-cs"/>
              </a:rPr>
              <a:t>High </a:t>
            </a:r>
            <a:r>
              <a:rPr kumimoji="0" lang="en-IE" sz="1800" b="0" i="0" u="none" strike="noStrike" kern="1200" cap="none" spc="0" normalizeH="0" baseline="0" noProof="0" dirty="0">
                <a:ln>
                  <a:noFill/>
                </a:ln>
                <a:solidFill>
                  <a:srgbClr val="002060"/>
                </a:solidFill>
                <a:effectLst/>
                <a:uLnTx/>
                <a:uFillTx/>
                <a:latin typeface="Replica-Mono" panose="02000609030000020004" pitchFamily="49" charset="77"/>
                <a:ea typeface="+mn-ea"/>
                <a:cs typeface="+mn-cs"/>
              </a:rPr>
              <a:t>band antennae </a:t>
            </a:r>
          </a:p>
        </p:txBody>
      </p:sp>
      <p:pic>
        <p:nvPicPr>
          <p:cNvPr id="4" name="Picture 3" descr="A picture containing drawing&#10;&#10;Description automatically generated">
            <a:extLst>
              <a:ext uri="{FF2B5EF4-FFF2-40B4-BE49-F238E27FC236}">
                <a16:creationId xmlns:a16="http://schemas.microsoft.com/office/drawing/2014/main" id="{177E885C-F455-46E9-8AF5-82640CCEE9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1985" y="1"/>
            <a:ext cx="1986942" cy="623190"/>
          </a:xfrm>
          <a:prstGeom prst="rect">
            <a:avLst/>
          </a:prstGeom>
        </p:spPr>
      </p:pic>
    </p:spTree>
    <p:extLst>
      <p:ext uri="{BB962C8B-B14F-4D97-AF65-F5344CB8AC3E}">
        <p14:creationId xmlns:p14="http://schemas.microsoft.com/office/powerpoint/2010/main" val="171416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5A80-218D-472E-B1BB-2E2AFF0D4CAC}"/>
              </a:ext>
            </a:extLst>
          </p:cNvPr>
          <p:cNvSpPr>
            <a:spLocks noGrp="1"/>
          </p:cNvSpPr>
          <p:nvPr>
            <p:ph type="title"/>
          </p:nvPr>
        </p:nvSpPr>
        <p:spPr>
          <a:xfrm>
            <a:off x="251039" y="489249"/>
            <a:ext cx="8603120" cy="1089707"/>
          </a:xfrm>
        </p:spPr>
        <p:txBody>
          <a:bodyPr>
            <a:normAutofit/>
          </a:bodyPr>
          <a:lstStyle/>
          <a:p>
            <a:r>
              <a:rPr lang="en-IE" sz="4800" dirty="0">
                <a:solidFill>
                  <a:srgbClr val="2CB671"/>
                </a:solidFill>
                <a:latin typeface="Replica-Bold" panose="02000503030000020004" pitchFamily="2" charset="77"/>
              </a:rPr>
              <a:t>What happens at I-LOFAR?</a:t>
            </a:r>
            <a:endParaRPr lang="en-IE" sz="3200" dirty="0"/>
          </a:p>
        </p:txBody>
      </p:sp>
      <p:sp>
        <p:nvSpPr>
          <p:cNvPr id="3" name="Content Placeholder 2">
            <a:extLst>
              <a:ext uri="{FF2B5EF4-FFF2-40B4-BE49-F238E27FC236}">
                <a16:creationId xmlns:a16="http://schemas.microsoft.com/office/drawing/2014/main" id="{F27EAE78-5F7F-4477-9515-9166316762B4}"/>
              </a:ext>
            </a:extLst>
          </p:cNvPr>
          <p:cNvSpPr>
            <a:spLocks noGrp="1"/>
          </p:cNvSpPr>
          <p:nvPr>
            <p:ph idx="1"/>
          </p:nvPr>
        </p:nvSpPr>
        <p:spPr>
          <a:xfrm>
            <a:off x="91110" y="1968579"/>
            <a:ext cx="5357373" cy="4320961"/>
          </a:xfrm>
        </p:spPr>
        <p:txBody>
          <a:bodyPr>
            <a:normAutofit/>
          </a:bodyPr>
          <a:lstStyle/>
          <a:p>
            <a:r>
              <a:rPr lang="en-IE" sz="2400" dirty="0">
                <a:solidFill>
                  <a:schemeClr val="lt1"/>
                </a:solidFill>
                <a:latin typeface="Replica-Mono" panose="02000609030000020004" pitchFamily="49" charset="77"/>
              </a:rPr>
              <a:t>Two types of </a:t>
            </a:r>
            <a:r>
              <a:rPr lang="en-IE" sz="2400" dirty="0" smtClean="0">
                <a:solidFill>
                  <a:schemeClr val="lt1"/>
                </a:solidFill>
                <a:latin typeface="Replica-Mono" panose="02000609030000020004" pitchFamily="49" charset="77"/>
              </a:rPr>
              <a:t>antenna</a:t>
            </a:r>
          </a:p>
          <a:p>
            <a:endParaRPr lang="en-IE" sz="2400" dirty="0">
              <a:solidFill>
                <a:schemeClr val="lt1"/>
              </a:solidFill>
              <a:latin typeface="Replica-Mono" panose="02000609030000020004" pitchFamily="49" charset="77"/>
            </a:endParaRPr>
          </a:p>
          <a:p>
            <a:r>
              <a:rPr lang="en-IE" sz="2400" dirty="0" smtClean="0">
                <a:solidFill>
                  <a:schemeClr val="lt1"/>
                </a:solidFill>
                <a:latin typeface="Replica-Mono" panose="02000609030000020004" pitchFamily="49" charset="77"/>
              </a:rPr>
              <a:t>Data </a:t>
            </a:r>
            <a:r>
              <a:rPr lang="en-IE" sz="2400" dirty="0">
                <a:solidFill>
                  <a:schemeClr val="lt1"/>
                </a:solidFill>
                <a:latin typeface="Replica-Mono" panose="02000609030000020004" pitchFamily="49" charset="77"/>
              </a:rPr>
              <a:t>can be collected all day everyday</a:t>
            </a:r>
          </a:p>
          <a:p>
            <a:endParaRPr lang="en-IE" sz="2400" dirty="0">
              <a:solidFill>
                <a:schemeClr val="lt1"/>
              </a:solidFill>
              <a:latin typeface="Replica-Mono" panose="02000609030000020004" pitchFamily="49" charset="77"/>
            </a:endParaRPr>
          </a:p>
          <a:p>
            <a:r>
              <a:rPr lang="en-IE" sz="2400" dirty="0" smtClean="0">
                <a:solidFill>
                  <a:schemeClr val="lt1"/>
                </a:solidFill>
                <a:latin typeface="Replica-Mono" panose="02000609030000020004" pitchFamily="49" charset="77"/>
              </a:rPr>
              <a:t>Researchers </a:t>
            </a:r>
            <a:r>
              <a:rPr lang="en-IE" sz="2400" dirty="0">
                <a:solidFill>
                  <a:schemeClr val="lt1"/>
                </a:solidFill>
                <a:latin typeface="Replica-Mono" panose="02000609030000020004" pitchFamily="49" charset="77"/>
              </a:rPr>
              <a:t>use this data to learn more about the U</a:t>
            </a:r>
            <a:r>
              <a:rPr lang="en-IE" sz="2400" dirty="0" smtClean="0">
                <a:solidFill>
                  <a:schemeClr val="lt1"/>
                </a:solidFill>
                <a:latin typeface="Replica-Mono" panose="02000609030000020004" pitchFamily="49" charset="77"/>
              </a:rPr>
              <a:t>niverse</a:t>
            </a:r>
            <a:endParaRPr lang="en-IE" sz="2400" dirty="0"/>
          </a:p>
        </p:txBody>
      </p:sp>
      <p:pic>
        <p:nvPicPr>
          <p:cNvPr id="5" name="Picture 4">
            <a:extLst>
              <a:ext uri="{FF2B5EF4-FFF2-40B4-BE49-F238E27FC236}">
                <a16:creationId xmlns:a16="http://schemas.microsoft.com/office/drawing/2014/main" id="{7785920B-5451-4CCA-B26E-FD2CA4D0D8E5}"/>
              </a:ext>
            </a:extLst>
          </p:cNvPr>
          <p:cNvPicPr>
            <a:picLocks noChangeAspect="1"/>
          </p:cNvPicPr>
          <p:nvPr/>
        </p:nvPicPr>
        <p:blipFill rotWithShape="1">
          <a:blip r:embed="rId3"/>
          <a:srcRect l="25915" t="24785" r="9191" b="24335"/>
          <a:stretch/>
        </p:blipFill>
        <p:spPr>
          <a:xfrm>
            <a:off x="5516318" y="1959229"/>
            <a:ext cx="6675682" cy="3489306"/>
          </a:xfrm>
          <a:prstGeom prst="rect">
            <a:avLst/>
          </a:prstGeom>
        </p:spPr>
      </p:pic>
      <p:sp>
        <p:nvSpPr>
          <p:cNvPr id="6" name="Arrow: Up 5">
            <a:extLst>
              <a:ext uri="{FF2B5EF4-FFF2-40B4-BE49-F238E27FC236}">
                <a16:creationId xmlns:a16="http://schemas.microsoft.com/office/drawing/2014/main" id="{1815513B-675A-494B-B49A-4FFE99578EB4}"/>
              </a:ext>
            </a:extLst>
          </p:cNvPr>
          <p:cNvSpPr/>
          <p:nvPr/>
        </p:nvSpPr>
        <p:spPr>
          <a:xfrm rot="4652600">
            <a:off x="6450050" y="3811166"/>
            <a:ext cx="1051439" cy="2131730"/>
          </a:xfrm>
          <a:prstGeom prst="upArrow">
            <a:avLst/>
          </a:prstGeom>
          <a:solidFill>
            <a:srgbClr val="2CB6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Up 7">
            <a:extLst>
              <a:ext uri="{FF2B5EF4-FFF2-40B4-BE49-F238E27FC236}">
                <a16:creationId xmlns:a16="http://schemas.microsoft.com/office/drawing/2014/main" id="{7DC943CD-B8AB-44C7-8651-358CA6B218CF}"/>
              </a:ext>
            </a:extLst>
          </p:cNvPr>
          <p:cNvSpPr/>
          <p:nvPr/>
        </p:nvSpPr>
        <p:spPr>
          <a:xfrm rot="6513581">
            <a:off x="8880475" y="1658122"/>
            <a:ext cx="1049441" cy="2131730"/>
          </a:xfrm>
          <a:prstGeom prst="upArrow">
            <a:avLst/>
          </a:prstGeom>
          <a:solidFill>
            <a:srgbClr val="2CB6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CC7399B-8FC3-4EC0-B204-93C28F5A41D3}"/>
              </a:ext>
            </a:extLst>
          </p:cNvPr>
          <p:cNvSpPr txBox="1"/>
          <p:nvPr/>
        </p:nvSpPr>
        <p:spPr>
          <a:xfrm rot="1069548">
            <a:off x="8369463" y="2398692"/>
            <a:ext cx="2215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002060"/>
                </a:solidFill>
                <a:effectLst/>
                <a:uLnTx/>
                <a:uFillTx/>
                <a:latin typeface="Replica-Mono" panose="02000609030000020004" pitchFamily="49" charset="77"/>
                <a:ea typeface="+mn-ea"/>
                <a:cs typeface="+mn-cs"/>
              </a:rPr>
              <a:t>High band antennae </a:t>
            </a:r>
          </a:p>
        </p:txBody>
      </p:sp>
      <p:sp>
        <p:nvSpPr>
          <p:cNvPr id="11" name="TextBox 10">
            <a:extLst>
              <a:ext uri="{FF2B5EF4-FFF2-40B4-BE49-F238E27FC236}">
                <a16:creationId xmlns:a16="http://schemas.microsoft.com/office/drawing/2014/main" id="{8446142C-51AB-4766-8BBD-4D44C64CD9AA}"/>
              </a:ext>
            </a:extLst>
          </p:cNvPr>
          <p:cNvSpPr txBox="1"/>
          <p:nvPr/>
        </p:nvSpPr>
        <p:spPr>
          <a:xfrm rot="20813404">
            <a:off x="5870216" y="4558063"/>
            <a:ext cx="2060538" cy="6654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002060"/>
                </a:solidFill>
                <a:effectLst/>
                <a:uLnTx/>
                <a:uFillTx/>
                <a:latin typeface="Replica-Mono" panose="02000609030000020004" pitchFamily="49" charset="77"/>
                <a:ea typeface="+mn-ea"/>
                <a:cs typeface="+mn-cs"/>
              </a:rPr>
              <a:t>Low band antennae </a:t>
            </a:r>
          </a:p>
        </p:txBody>
      </p:sp>
      <p:pic>
        <p:nvPicPr>
          <p:cNvPr id="4" name="Picture 3" descr="A picture containing drawing&#10;&#10;Description automatically generated">
            <a:extLst>
              <a:ext uri="{FF2B5EF4-FFF2-40B4-BE49-F238E27FC236}">
                <a16:creationId xmlns:a16="http://schemas.microsoft.com/office/drawing/2014/main" id="{177E885C-F455-46E9-8AF5-82640CCEE9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1985" y="1"/>
            <a:ext cx="1986942" cy="623190"/>
          </a:xfrm>
          <a:prstGeom prst="rect">
            <a:avLst/>
          </a:prstGeom>
        </p:spPr>
      </p:pic>
    </p:spTree>
    <p:extLst>
      <p:ext uri="{BB962C8B-B14F-4D97-AF65-F5344CB8AC3E}">
        <p14:creationId xmlns:p14="http://schemas.microsoft.com/office/powerpoint/2010/main" val="160788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3" name="Google Shape;185;p23"/>
          <p:cNvSpPr txBox="1">
            <a:spLocks noGrp="1"/>
          </p:cNvSpPr>
          <p:nvPr>
            <p:ph type="title"/>
          </p:nvPr>
        </p:nvSpPr>
        <p:spPr>
          <a:xfrm>
            <a:off x="2152650" y="365126"/>
            <a:ext cx="7886701" cy="1325701"/>
          </a:xfrm>
          <a:prstGeom prst="rect">
            <a:avLst/>
          </a:prstGeom>
        </p:spPr>
        <p:txBody>
          <a:bodyPr/>
          <a:lstStyle/>
          <a:p>
            <a:endParaRPr/>
          </a:p>
        </p:txBody>
      </p:sp>
      <p:pic>
        <p:nvPicPr>
          <p:cNvPr id="274" name="Google Shape;187;p23" descr="Google Shape;187;p23"/>
          <p:cNvPicPr>
            <a:picLocks noChangeAspect="1"/>
          </p:cNvPicPr>
          <p:nvPr/>
        </p:nvPicPr>
        <p:blipFill>
          <a:blip r:embed="rId3">
            <a:extLst/>
          </a:blip>
          <a:stretch>
            <a:fillRect/>
          </a:stretch>
        </p:blipFill>
        <p:spPr>
          <a:xfrm>
            <a:off x="2745271" y="256455"/>
            <a:ext cx="6367996" cy="6345090"/>
          </a:xfrm>
          <a:prstGeom prst="rect">
            <a:avLst/>
          </a:prstGeom>
          <a:ln w="12700">
            <a:miter lim="400000"/>
          </a:ln>
        </p:spPr>
      </p:pic>
    </p:spTree>
    <p:extLst>
      <p:ext uri="{BB962C8B-B14F-4D97-AF65-F5344CB8AC3E}">
        <p14:creationId xmlns:p14="http://schemas.microsoft.com/office/powerpoint/2010/main" val="1918605295"/>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Shape 141"/>
        <p:cNvGrpSpPr/>
        <p:nvPr/>
      </p:nvGrpSpPr>
      <p:grpSpPr>
        <a:xfrm>
          <a:off x="0" y="0"/>
          <a:ext cx="0" cy="0"/>
          <a:chOff x="0" y="0"/>
          <a:chExt cx="0" cy="0"/>
        </a:xfrm>
      </p:grpSpPr>
      <p:pic>
        <p:nvPicPr>
          <p:cNvPr id="16"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3034" b="3103"/>
          <a:stretch/>
        </p:blipFill>
        <p:spPr>
          <a:xfrm>
            <a:off x="344378" y="1989412"/>
            <a:ext cx="5293126" cy="3759314"/>
          </a:xfr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40" y="3608106"/>
            <a:ext cx="3382758" cy="2352476"/>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9342" y="178668"/>
            <a:ext cx="3524677" cy="2745937"/>
          </a:xfrm>
          <a:prstGeom prst="rect">
            <a:avLst/>
          </a:prstGeom>
        </p:spPr>
      </p:pic>
      <p:sp>
        <p:nvSpPr>
          <p:cNvPr id="18" name="Google Shape;85;p1">
            <a:extLst>
              <a:ext uri="{FF2B5EF4-FFF2-40B4-BE49-F238E27FC236}">
                <a16:creationId xmlns:a16="http://schemas.microsoft.com/office/drawing/2014/main" id="{A891DE57-2934-5C47-A2D4-07980DE41F46}"/>
              </a:ext>
            </a:extLst>
          </p:cNvPr>
          <p:cNvSpPr txBox="1">
            <a:spLocks/>
          </p:cNvSpPr>
          <p:nvPr/>
        </p:nvSpPr>
        <p:spPr>
          <a:xfrm>
            <a:off x="1770492" y="5498110"/>
            <a:ext cx="3916058" cy="844841"/>
          </a:xfrm>
          <a:prstGeom prst="rect">
            <a:avLst/>
          </a:prstGeom>
          <a:noFill/>
          <a:ln>
            <a:noFill/>
          </a:ln>
        </p:spPr>
        <p:txBody>
          <a:bodyPr spcFirstLastPara="1" vert="horz" wrap="square" lIns="91425" tIns="45700" rIns="91425" bIns="4570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Replica-Mono" panose="02000609030000020004" pitchFamily="49" charset="77"/>
                <a:ea typeface="+mj-ea"/>
                <a:cs typeface="+mj-cs"/>
              </a:rPr>
              <a:t>The Leviathan Telescope at Birr Castle Demesne</a:t>
            </a:r>
            <a:endParaRPr kumimoji="0" lang="en-US" sz="1600" b="0" i="0" u="none" strike="noStrike" kern="1200" cap="none" spc="0" normalizeH="0" baseline="0" noProof="0" dirty="0">
              <a:ln>
                <a:noFill/>
              </a:ln>
              <a:solidFill>
                <a:prstClr val="white"/>
              </a:solidFill>
              <a:effectLst/>
              <a:uLnTx/>
              <a:uFillTx/>
              <a:latin typeface="Replica-Mono" panose="02000609030000020004" pitchFamily="49" charset="77"/>
              <a:ea typeface="+mj-ea"/>
              <a:cs typeface="+mj-cs"/>
            </a:endParaRPr>
          </a:p>
        </p:txBody>
      </p:sp>
      <p:sp>
        <p:nvSpPr>
          <p:cNvPr id="21" name="Google Shape;85;p1">
            <a:extLst>
              <a:ext uri="{FF2B5EF4-FFF2-40B4-BE49-F238E27FC236}">
                <a16:creationId xmlns:a16="http://schemas.microsoft.com/office/drawing/2014/main" id="{A891DE57-2934-5C47-A2D4-07980DE41F46}"/>
              </a:ext>
            </a:extLst>
          </p:cNvPr>
          <p:cNvSpPr txBox="1">
            <a:spLocks/>
          </p:cNvSpPr>
          <p:nvPr/>
        </p:nvSpPr>
        <p:spPr>
          <a:xfrm>
            <a:off x="5514145" y="2716820"/>
            <a:ext cx="3916058" cy="844841"/>
          </a:xfrm>
          <a:prstGeom prst="rect">
            <a:avLst/>
          </a:prstGeom>
          <a:noFill/>
          <a:ln>
            <a:noFill/>
          </a:ln>
        </p:spPr>
        <p:txBody>
          <a:bodyPr spcFirstLastPara="1" vert="horz" wrap="square" lIns="91425" tIns="45700" rIns="91425" bIns="4570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Replica-Mono" panose="02000609030000020004" pitchFamily="49" charset="77"/>
                <a:ea typeface="+mj-ea"/>
                <a:cs typeface="+mj-cs"/>
              </a:rPr>
              <a:t>Spiral nature of nebula M51 observed in 1845</a:t>
            </a:r>
            <a:endParaRPr kumimoji="0" lang="en-US" sz="1600" b="0" i="0" u="none" strike="noStrike" kern="1200" cap="none" spc="0" normalizeH="0" baseline="0" noProof="0" dirty="0">
              <a:ln>
                <a:noFill/>
              </a:ln>
              <a:solidFill>
                <a:prstClr val="white"/>
              </a:solidFill>
              <a:effectLst/>
              <a:uLnTx/>
              <a:uFillTx/>
              <a:latin typeface="Replica-Mono" panose="02000609030000020004" pitchFamily="49" charset="77"/>
              <a:ea typeface="+mj-ea"/>
              <a:cs typeface="+mj-cs"/>
            </a:endParaRPr>
          </a:p>
        </p:txBody>
      </p:sp>
      <p:sp>
        <p:nvSpPr>
          <p:cNvPr id="22" name="Google Shape;85;p1">
            <a:extLst>
              <a:ext uri="{FF2B5EF4-FFF2-40B4-BE49-F238E27FC236}">
                <a16:creationId xmlns:a16="http://schemas.microsoft.com/office/drawing/2014/main" id="{A891DE57-2934-5C47-A2D4-07980DE41F46}"/>
              </a:ext>
            </a:extLst>
          </p:cNvPr>
          <p:cNvSpPr txBox="1">
            <a:spLocks/>
          </p:cNvSpPr>
          <p:nvPr/>
        </p:nvSpPr>
        <p:spPr>
          <a:xfrm>
            <a:off x="8041940" y="5748726"/>
            <a:ext cx="3916058" cy="844841"/>
          </a:xfrm>
          <a:prstGeom prst="rect">
            <a:avLst/>
          </a:prstGeom>
          <a:noFill/>
          <a:ln>
            <a:noFill/>
          </a:ln>
        </p:spPr>
        <p:txBody>
          <a:bodyPr spcFirstLastPara="1" vert="horz" wrap="square" lIns="91425" tIns="45700" rIns="91425" bIns="4570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Replica-Mono" panose="02000609030000020004" pitchFamily="49" charset="77"/>
                <a:ea typeface="+mj-ea"/>
                <a:cs typeface="+mj-cs"/>
              </a:rPr>
              <a:t>Whirlpool Galaxy (M51)</a:t>
            </a:r>
            <a:r>
              <a:rPr kumimoji="0" lang="en-US" sz="1600" b="0" i="0" u="none" strike="noStrike" kern="1200" cap="none" spc="0" normalizeH="0" baseline="0" noProof="0" dirty="0">
                <a:ln>
                  <a:noFill/>
                </a:ln>
                <a:solidFill>
                  <a:prstClr val="white"/>
                </a:solidFill>
                <a:effectLst/>
                <a:uLnTx/>
                <a:uFillTx/>
                <a:latin typeface="Replica-Mono" panose="02000609030000020004" pitchFamily="49" charset="77"/>
                <a:ea typeface="+mj-ea"/>
                <a:cs typeface="+mj-cs"/>
              </a:rPr>
              <a:t> </a:t>
            </a:r>
            <a:r>
              <a:rPr kumimoji="0" lang="en-US" sz="1600" b="0" i="0" u="none" strike="noStrike" kern="1200" cap="none" spc="0" normalizeH="0" baseline="0" noProof="0" dirty="0" smtClean="0">
                <a:ln>
                  <a:noFill/>
                </a:ln>
                <a:solidFill>
                  <a:prstClr val="white"/>
                </a:solidFill>
                <a:effectLst/>
                <a:uLnTx/>
                <a:uFillTx/>
                <a:latin typeface="Replica-Mono" panose="02000609030000020004" pitchFamily="49" charset="77"/>
                <a:ea typeface="+mj-ea"/>
                <a:cs typeface="+mj-cs"/>
              </a:rPr>
              <a:t>photographed by Hubble 2005</a:t>
            </a:r>
          </a:p>
        </p:txBody>
      </p:sp>
      <p:sp>
        <p:nvSpPr>
          <p:cNvPr id="23" name="Title 1"/>
          <p:cNvSpPr>
            <a:spLocks noGrp="1"/>
          </p:cNvSpPr>
          <p:nvPr>
            <p:ph type="title"/>
          </p:nvPr>
        </p:nvSpPr>
        <p:spPr>
          <a:xfrm>
            <a:off x="476989" y="306388"/>
            <a:ext cx="5027904" cy="1143000"/>
          </a:xfrm>
        </p:spPr>
        <p:txBody>
          <a:bodyPr>
            <a:noAutofit/>
          </a:bodyPr>
          <a:lstStyle/>
          <a:p>
            <a:r>
              <a:rPr lang="en-IE" dirty="0" smtClean="0">
                <a:solidFill>
                  <a:srgbClr val="2CB671"/>
                </a:solidFill>
                <a:latin typeface="Replica-Bold" panose="02000503030000020004" pitchFamily="50" charset="0"/>
              </a:rPr>
              <a:t>Astronomy at </a:t>
            </a:r>
            <a:br>
              <a:rPr lang="en-IE" dirty="0" smtClean="0">
                <a:solidFill>
                  <a:srgbClr val="2CB671"/>
                </a:solidFill>
                <a:latin typeface="Replica-Bold" panose="02000503030000020004" pitchFamily="50" charset="0"/>
              </a:rPr>
            </a:br>
            <a:r>
              <a:rPr lang="en-IE" dirty="0" smtClean="0">
                <a:solidFill>
                  <a:srgbClr val="2CB671"/>
                </a:solidFill>
                <a:latin typeface="Replica-Bold" panose="02000503030000020004" pitchFamily="50" charset="0"/>
              </a:rPr>
              <a:t>Birr Castle</a:t>
            </a:r>
            <a:endParaRPr lang="en-IE" dirty="0">
              <a:solidFill>
                <a:srgbClr val="2CB671"/>
              </a:solidFill>
              <a:latin typeface="Replica-Bold" panose="02000503030000020004" pitchFamily="50" charset="0"/>
            </a:endParaRPr>
          </a:p>
        </p:txBody>
      </p:sp>
      <p:pic>
        <p:nvPicPr>
          <p:cNvPr id="11" name="Picture 10" descr="A picture containing drawing&#10;&#10;Description automatically generated">
            <a:extLst>
              <a:ext uri="{FF2B5EF4-FFF2-40B4-BE49-F238E27FC236}">
                <a16:creationId xmlns:a16="http://schemas.microsoft.com/office/drawing/2014/main" id="{93D4411E-DA2E-4314-882E-B19A3D6A85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1985" y="1"/>
            <a:ext cx="1986942" cy="623190"/>
          </a:xfrm>
          <a:prstGeom prst="rect">
            <a:avLst/>
          </a:prstGeom>
        </p:spPr>
      </p:pic>
    </p:spTree>
    <p:extLst>
      <p:ext uri="{BB962C8B-B14F-4D97-AF65-F5344CB8AC3E}">
        <p14:creationId xmlns:p14="http://schemas.microsoft.com/office/powerpoint/2010/main" val="160814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 name="Google Shape;193;p24"/>
          <p:cNvSpPr txBox="1">
            <a:spLocks noGrp="1"/>
          </p:cNvSpPr>
          <p:nvPr>
            <p:ph type="title"/>
          </p:nvPr>
        </p:nvSpPr>
        <p:spPr>
          <a:xfrm>
            <a:off x="2152650" y="365126"/>
            <a:ext cx="7886701" cy="1325701"/>
          </a:xfrm>
          <a:prstGeom prst="rect">
            <a:avLst/>
          </a:prstGeom>
        </p:spPr>
        <p:txBody>
          <a:bodyPr/>
          <a:lstStyle/>
          <a:p>
            <a:endParaRPr/>
          </a:p>
        </p:txBody>
      </p:sp>
      <p:sp>
        <p:nvSpPr>
          <p:cNvPr id="277" name="Google Shape;194;p24"/>
          <p:cNvSpPr txBox="1">
            <a:spLocks noGrp="1"/>
          </p:cNvSpPr>
          <p:nvPr>
            <p:ph type="body" idx="1"/>
          </p:nvPr>
        </p:nvSpPr>
        <p:spPr>
          <a:xfrm>
            <a:off x="2152650" y="1825625"/>
            <a:ext cx="7886701" cy="4351200"/>
          </a:xfrm>
          <a:prstGeom prst="rect">
            <a:avLst/>
          </a:prstGeom>
        </p:spPr>
        <p:txBody>
          <a:bodyPr/>
          <a:lstStyle/>
          <a:p>
            <a:pPr marL="0" indent="0">
              <a:buSzTx/>
              <a:buNone/>
            </a:pPr>
            <a:endParaRPr/>
          </a:p>
        </p:txBody>
      </p:sp>
      <p:pic>
        <p:nvPicPr>
          <p:cNvPr id="278" name="Google Shape;195;p24" descr="Google Shape;195;p24"/>
          <p:cNvPicPr>
            <a:picLocks noChangeAspect="1"/>
          </p:cNvPicPr>
          <p:nvPr/>
        </p:nvPicPr>
        <p:blipFill>
          <a:blip r:embed="rId3">
            <a:alphaModFix amt="94000"/>
            <a:extLst/>
          </a:blip>
          <a:stretch>
            <a:fillRect/>
          </a:stretch>
        </p:blipFill>
        <p:spPr>
          <a:xfrm>
            <a:off x="2152645" y="0"/>
            <a:ext cx="6994512" cy="6858002"/>
          </a:xfrm>
          <a:prstGeom prst="rect">
            <a:avLst/>
          </a:prstGeom>
          <a:ln w="12700">
            <a:miter lim="400000"/>
          </a:ln>
        </p:spPr>
      </p:pic>
      <p:pic>
        <p:nvPicPr>
          <p:cNvPr id="279" name="Google Shape;196;p24" descr="Google Shape;196;p24"/>
          <p:cNvPicPr>
            <a:picLocks noChangeAspect="1"/>
          </p:cNvPicPr>
          <p:nvPr/>
        </p:nvPicPr>
        <p:blipFill>
          <a:blip r:embed="rId4">
            <a:extLst/>
          </a:blip>
          <a:stretch>
            <a:fillRect/>
          </a:stretch>
        </p:blipFill>
        <p:spPr>
          <a:xfrm>
            <a:off x="2152645" y="0"/>
            <a:ext cx="6994512" cy="6858002"/>
          </a:xfrm>
          <a:prstGeom prst="rect">
            <a:avLst/>
          </a:prstGeom>
          <a:ln w="12700">
            <a:miter lim="400000"/>
          </a:ln>
        </p:spPr>
      </p:pic>
      <p:sp>
        <p:nvSpPr>
          <p:cNvPr id="280" name="Google Shape;197;p24"/>
          <p:cNvSpPr txBox="1"/>
          <p:nvPr/>
        </p:nvSpPr>
        <p:spPr>
          <a:xfrm>
            <a:off x="3696999" y="1947000"/>
            <a:ext cx="3685500" cy="483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5" tIns="91425" rIns="91425" bIns="91425">
            <a:spAutoFit/>
          </a:bodyPr>
          <a:lstStyle>
            <a:lvl1pPr defTabSz="1300480">
              <a:lnSpc>
                <a:spcPct val="115000"/>
              </a:lnSpc>
              <a:defRPr>
                <a:solidFill>
                  <a:srgbClr val="FFFF00"/>
                </a:solidFill>
                <a:latin typeface="Calibri"/>
                <a:ea typeface="Calibri"/>
                <a:cs typeface="Calibri"/>
                <a:sym typeface="Calibri"/>
              </a:defRPr>
            </a:lvl1pPr>
          </a:lstStyle>
          <a:p>
            <a:pPr marL="0" marR="0" lvl="0" indent="0" algn="ctr" defTabSz="914367" rtl="0" eaLnBrk="1" fontAlgn="auto" latinLnBrk="0" hangingPunct="0">
              <a:lnSpc>
                <a:spcPct val="115000"/>
              </a:lnSpc>
              <a:spcBef>
                <a:spcPts val="0"/>
              </a:spcBef>
              <a:spcAft>
                <a:spcPts val="0"/>
              </a:spcAft>
              <a:buClrTx/>
              <a:buSzTx/>
              <a:buFontTx/>
              <a:buNone/>
              <a:tabLst/>
              <a:defRPr/>
            </a:pPr>
            <a:r>
              <a:rPr kumimoji="0" sz="1687" b="1" i="0" u="none" strike="noStrike" kern="0" cap="none" spc="0" normalizeH="0" baseline="0" noProof="0">
                <a:ln>
                  <a:noFill/>
                </a:ln>
                <a:solidFill>
                  <a:srgbClr val="FFFF00"/>
                </a:solidFill>
                <a:effectLst/>
                <a:uLnTx/>
                <a:uFillTx/>
                <a:latin typeface="Calibri"/>
                <a:cs typeface="Calibri"/>
                <a:sym typeface="Calibri"/>
              </a:rPr>
              <a:t>Cassiopeia A (Supernova Remnant)</a:t>
            </a:r>
          </a:p>
        </p:txBody>
      </p:sp>
      <p:sp>
        <p:nvSpPr>
          <p:cNvPr id="281" name="Google Shape;198;p24"/>
          <p:cNvSpPr txBox="1"/>
          <p:nvPr/>
        </p:nvSpPr>
        <p:spPr>
          <a:xfrm>
            <a:off x="4614300" y="3942100"/>
            <a:ext cx="3685500" cy="483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5" tIns="91425" rIns="91425" bIns="91425">
            <a:spAutoFit/>
          </a:bodyPr>
          <a:lstStyle>
            <a:lvl1pPr algn="l" defTabSz="1300480">
              <a:lnSpc>
                <a:spcPct val="115000"/>
              </a:lnSpc>
              <a:defRPr>
                <a:solidFill>
                  <a:srgbClr val="FFFF00"/>
                </a:solidFill>
                <a:latin typeface="Calibri"/>
                <a:ea typeface="Calibri"/>
                <a:cs typeface="Calibri"/>
                <a:sym typeface="Calibri"/>
              </a:defRPr>
            </a:lvl1pPr>
          </a:lstStyle>
          <a:p>
            <a:pPr marL="0" marR="0" lvl="0" indent="0" algn="l" defTabSz="914367" rtl="0" eaLnBrk="1" fontAlgn="auto" latinLnBrk="0" hangingPunct="0">
              <a:lnSpc>
                <a:spcPct val="115000"/>
              </a:lnSpc>
              <a:spcBef>
                <a:spcPts val="0"/>
              </a:spcBef>
              <a:spcAft>
                <a:spcPts val="0"/>
              </a:spcAft>
              <a:buClrTx/>
              <a:buSzTx/>
              <a:buFontTx/>
              <a:buNone/>
              <a:tabLst/>
              <a:defRPr/>
            </a:pPr>
            <a:r>
              <a:rPr kumimoji="0" sz="1687" b="1" i="0" u="none" strike="noStrike" kern="0" cap="none" spc="0" normalizeH="0" baseline="0" noProof="0">
                <a:ln>
                  <a:noFill/>
                </a:ln>
                <a:solidFill>
                  <a:srgbClr val="FFFF00"/>
                </a:solidFill>
                <a:effectLst/>
                <a:uLnTx/>
                <a:uFillTx/>
                <a:latin typeface="Calibri"/>
                <a:cs typeface="Calibri"/>
                <a:sym typeface="Calibri"/>
              </a:rPr>
              <a:t>Cyngus A (Radio Galaxy)</a:t>
            </a:r>
          </a:p>
        </p:txBody>
      </p:sp>
    </p:spTree>
    <p:extLst>
      <p:ext uri="{BB962C8B-B14F-4D97-AF65-F5344CB8AC3E}">
        <p14:creationId xmlns:p14="http://schemas.microsoft.com/office/powerpoint/2010/main" val="3443564385"/>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3" name="Google Shape;204;p25"/>
          <p:cNvSpPr txBox="1">
            <a:spLocks noGrp="1"/>
          </p:cNvSpPr>
          <p:nvPr>
            <p:ph type="title"/>
          </p:nvPr>
        </p:nvSpPr>
        <p:spPr>
          <a:xfrm>
            <a:off x="2152650" y="365126"/>
            <a:ext cx="7886701" cy="1325701"/>
          </a:xfrm>
          <a:prstGeom prst="rect">
            <a:avLst/>
          </a:prstGeom>
        </p:spPr>
        <p:txBody>
          <a:bodyPr/>
          <a:lstStyle/>
          <a:p>
            <a:endParaRPr/>
          </a:p>
        </p:txBody>
      </p:sp>
      <p:sp>
        <p:nvSpPr>
          <p:cNvPr id="284" name="Google Shape;205;p25"/>
          <p:cNvSpPr txBox="1">
            <a:spLocks noGrp="1"/>
          </p:cNvSpPr>
          <p:nvPr>
            <p:ph type="body" idx="1"/>
          </p:nvPr>
        </p:nvSpPr>
        <p:spPr>
          <a:xfrm>
            <a:off x="2152650" y="1825625"/>
            <a:ext cx="7886701" cy="4351200"/>
          </a:xfrm>
          <a:prstGeom prst="rect">
            <a:avLst/>
          </a:prstGeom>
        </p:spPr>
        <p:txBody>
          <a:bodyPr/>
          <a:lstStyle/>
          <a:p>
            <a:pPr marL="0" indent="0">
              <a:buSzTx/>
              <a:buNone/>
            </a:pPr>
            <a:endParaRPr/>
          </a:p>
        </p:txBody>
      </p:sp>
      <p:pic>
        <p:nvPicPr>
          <p:cNvPr id="285" name="Google Shape;206;p25" descr="Google Shape;206;p25"/>
          <p:cNvPicPr>
            <a:picLocks noChangeAspect="1"/>
          </p:cNvPicPr>
          <p:nvPr/>
        </p:nvPicPr>
        <p:blipFill>
          <a:blip r:embed="rId3">
            <a:alphaModFix amt="94000"/>
            <a:extLst/>
          </a:blip>
          <a:stretch>
            <a:fillRect/>
          </a:stretch>
        </p:blipFill>
        <p:spPr>
          <a:xfrm>
            <a:off x="2152645" y="0"/>
            <a:ext cx="6994512" cy="6858002"/>
          </a:xfrm>
          <a:prstGeom prst="rect">
            <a:avLst/>
          </a:prstGeom>
          <a:ln w="12700">
            <a:miter lim="400000"/>
          </a:ln>
        </p:spPr>
      </p:pic>
      <p:pic>
        <p:nvPicPr>
          <p:cNvPr id="286" name="Google Shape;207;p25" descr="Google Shape;207;p25"/>
          <p:cNvPicPr>
            <a:picLocks noChangeAspect="1"/>
          </p:cNvPicPr>
          <p:nvPr/>
        </p:nvPicPr>
        <p:blipFill>
          <a:blip r:embed="rId4">
            <a:extLst/>
          </a:blip>
          <a:stretch>
            <a:fillRect/>
          </a:stretch>
        </p:blipFill>
        <p:spPr>
          <a:xfrm>
            <a:off x="2152645" y="0"/>
            <a:ext cx="6994512" cy="6858002"/>
          </a:xfrm>
          <a:prstGeom prst="rect">
            <a:avLst/>
          </a:prstGeom>
          <a:ln w="12700">
            <a:miter lim="400000"/>
          </a:ln>
        </p:spPr>
      </p:pic>
      <p:sp>
        <p:nvSpPr>
          <p:cNvPr id="287" name="Google Shape;208;p25"/>
          <p:cNvSpPr txBox="1"/>
          <p:nvPr/>
        </p:nvSpPr>
        <p:spPr>
          <a:xfrm>
            <a:off x="3696999" y="1947000"/>
            <a:ext cx="3685500" cy="483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5" tIns="91425" rIns="91425" bIns="91425">
            <a:spAutoFit/>
          </a:bodyPr>
          <a:lstStyle>
            <a:lvl1pPr defTabSz="1300480">
              <a:lnSpc>
                <a:spcPct val="115000"/>
              </a:lnSpc>
              <a:defRPr>
                <a:solidFill>
                  <a:srgbClr val="FFFF00"/>
                </a:solidFill>
                <a:latin typeface="Calibri"/>
                <a:ea typeface="Calibri"/>
                <a:cs typeface="Calibri"/>
                <a:sym typeface="Calibri"/>
              </a:defRPr>
            </a:lvl1pPr>
          </a:lstStyle>
          <a:p>
            <a:pPr marL="0" marR="0" lvl="0" indent="0" algn="ctr" defTabSz="914367" rtl="0" eaLnBrk="1" fontAlgn="auto" latinLnBrk="0" hangingPunct="0">
              <a:lnSpc>
                <a:spcPct val="115000"/>
              </a:lnSpc>
              <a:spcBef>
                <a:spcPts val="0"/>
              </a:spcBef>
              <a:spcAft>
                <a:spcPts val="0"/>
              </a:spcAft>
              <a:buClrTx/>
              <a:buSzTx/>
              <a:buFontTx/>
              <a:buNone/>
              <a:tabLst/>
              <a:defRPr/>
            </a:pPr>
            <a:r>
              <a:rPr kumimoji="0" sz="1687" b="1" i="0" u="none" strike="noStrike" kern="0" cap="none" spc="0" normalizeH="0" baseline="0" noProof="0">
                <a:ln>
                  <a:noFill/>
                </a:ln>
                <a:solidFill>
                  <a:srgbClr val="FFFF00"/>
                </a:solidFill>
                <a:effectLst/>
                <a:uLnTx/>
                <a:uFillTx/>
                <a:latin typeface="Calibri"/>
                <a:cs typeface="Calibri"/>
                <a:sym typeface="Calibri"/>
              </a:rPr>
              <a:t>Cassiopeia A (Supernova Remnant)</a:t>
            </a:r>
          </a:p>
        </p:txBody>
      </p:sp>
      <p:sp>
        <p:nvSpPr>
          <p:cNvPr id="288" name="Google Shape;209;p25"/>
          <p:cNvSpPr txBox="1"/>
          <p:nvPr/>
        </p:nvSpPr>
        <p:spPr>
          <a:xfrm>
            <a:off x="4614300" y="3942100"/>
            <a:ext cx="3685500" cy="483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5" tIns="91425" rIns="91425" bIns="91425">
            <a:spAutoFit/>
          </a:bodyPr>
          <a:lstStyle>
            <a:lvl1pPr algn="l" defTabSz="1300480">
              <a:lnSpc>
                <a:spcPct val="115000"/>
              </a:lnSpc>
              <a:defRPr>
                <a:solidFill>
                  <a:srgbClr val="FFFF00"/>
                </a:solidFill>
                <a:latin typeface="Calibri"/>
                <a:ea typeface="Calibri"/>
                <a:cs typeface="Calibri"/>
                <a:sym typeface="Calibri"/>
              </a:defRPr>
            </a:lvl1pPr>
          </a:lstStyle>
          <a:p>
            <a:pPr marL="0" marR="0" lvl="0" indent="0" algn="l" defTabSz="914367" rtl="0" eaLnBrk="1" fontAlgn="auto" latinLnBrk="0" hangingPunct="0">
              <a:lnSpc>
                <a:spcPct val="115000"/>
              </a:lnSpc>
              <a:spcBef>
                <a:spcPts val="0"/>
              </a:spcBef>
              <a:spcAft>
                <a:spcPts val="0"/>
              </a:spcAft>
              <a:buClrTx/>
              <a:buSzTx/>
              <a:buFontTx/>
              <a:buNone/>
              <a:tabLst/>
              <a:defRPr/>
            </a:pPr>
            <a:r>
              <a:rPr kumimoji="0" sz="1687" b="1" i="0" u="none" strike="noStrike" kern="0" cap="none" spc="0" normalizeH="0" baseline="0" noProof="0">
                <a:ln>
                  <a:noFill/>
                </a:ln>
                <a:solidFill>
                  <a:srgbClr val="FFFF00"/>
                </a:solidFill>
                <a:effectLst/>
                <a:uLnTx/>
                <a:uFillTx/>
                <a:latin typeface="Calibri"/>
                <a:cs typeface="Calibri"/>
                <a:sym typeface="Calibri"/>
              </a:rPr>
              <a:t>Cyngus A (Radio Galaxy)</a:t>
            </a:r>
          </a:p>
        </p:txBody>
      </p:sp>
      <p:pic>
        <p:nvPicPr>
          <p:cNvPr id="289" name="Google Shape;210;p25" descr="Google Shape;210;p25"/>
          <p:cNvPicPr>
            <a:picLocks noChangeAspect="1"/>
          </p:cNvPicPr>
          <p:nvPr/>
        </p:nvPicPr>
        <p:blipFill>
          <a:blip r:embed="rId5">
            <a:extLst/>
          </a:blip>
          <a:stretch>
            <a:fillRect/>
          </a:stretch>
        </p:blipFill>
        <p:spPr>
          <a:xfrm>
            <a:off x="6739194" y="2335825"/>
            <a:ext cx="2759576" cy="1530351"/>
          </a:xfrm>
          <a:prstGeom prst="rect">
            <a:avLst/>
          </a:prstGeom>
          <a:ln w="38100">
            <a:solidFill>
              <a:srgbClr val="FFFF00"/>
            </a:solidFill>
          </a:ln>
        </p:spPr>
      </p:pic>
      <p:sp>
        <p:nvSpPr>
          <p:cNvPr id="290" name="Google Shape;211;p25"/>
          <p:cNvSpPr/>
          <p:nvPr/>
        </p:nvSpPr>
        <p:spPr>
          <a:xfrm flipV="1">
            <a:off x="4614300" y="2329450"/>
            <a:ext cx="2124901" cy="1769100"/>
          </a:xfrm>
          <a:prstGeom prst="line">
            <a:avLst/>
          </a:prstGeom>
          <a:ln w="38100">
            <a:solidFill>
              <a:srgbClr val="FFFF00"/>
            </a:solidFill>
          </a:ln>
        </p:spPr>
        <p:txBody>
          <a:bodyPr lIns="0" tIns="0" rIns="0" bIns="0"/>
          <a:lstStyle/>
          <a:p>
            <a:pPr marL="0" marR="0" lvl="0" indent="0" algn="l" defTabSz="914367" rtl="0" eaLnBrk="1" fontAlgn="auto" latinLnBrk="0" hangingPunct="0">
              <a:lnSpc>
                <a:spcPct val="100000"/>
              </a:lnSpc>
              <a:spcBef>
                <a:spcPts val="0"/>
              </a:spcBef>
              <a:spcAft>
                <a:spcPts val="0"/>
              </a:spcAft>
              <a:buClrTx/>
              <a:buSzTx/>
              <a:buFontTx/>
              <a:buNone/>
              <a:tabLst/>
              <a:defRPr sz="1800" b="0">
                <a:solidFill>
                  <a:srgbClr val="000000"/>
                </a:solidFill>
                <a:latin typeface="Arial"/>
                <a:ea typeface="Arial"/>
                <a:cs typeface="Arial"/>
                <a:sym typeface="Arial"/>
              </a:defRPr>
            </a:pPr>
            <a:endParaRPr kumimoji="0" sz="1266"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12;p25"/>
          <p:cNvSpPr/>
          <p:nvPr/>
        </p:nvSpPr>
        <p:spPr>
          <a:xfrm flipV="1">
            <a:off x="4614300" y="3859150"/>
            <a:ext cx="2159700" cy="239401"/>
          </a:xfrm>
          <a:prstGeom prst="line">
            <a:avLst/>
          </a:prstGeom>
          <a:ln w="38100">
            <a:solidFill>
              <a:srgbClr val="FFFF00"/>
            </a:solidFill>
          </a:ln>
        </p:spPr>
        <p:txBody>
          <a:bodyPr lIns="0" tIns="0" rIns="0" bIns="0"/>
          <a:lstStyle/>
          <a:p>
            <a:pPr marL="0" marR="0" lvl="0" indent="0" algn="l" defTabSz="914367" rtl="0" eaLnBrk="1" fontAlgn="auto" latinLnBrk="0" hangingPunct="0">
              <a:lnSpc>
                <a:spcPct val="100000"/>
              </a:lnSpc>
              <a:spcBef>
                <a:spcPts val="0"/>
              </a:spcBef>
              <a:spcAft>
                <a:spcPts val="0"/>
              </a:spcAft>
              <a:buClrTx/>
              <a:buSzTx/>
              <a:buFontTx/>
              <a:buNone/>
              <a:tabLst/>
              <a:defRPr sz="1800" b="0">
                <a:solidFill>
                  <a:srgbClr val="000000"/>
                </a:solidFill>
                <a:latin typeface="Arial"/>
                <a:ea typeface="Arial"/>
                <a:cs typeface="Arial"/>
                <a:sym typeface="Arial"/>
              </a:defRPr>
            </a:pPr>
            <a:endParaRPr kumimoji="0" sz="1266"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920082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6" name="Picture 15" descr="A picture containing tree, outdoor&#10;&#10;Description automatically generated">
            <a:extLst>
              <a:ext uri="{FF2B5EF4-FFF2-40B4-BE49-F238E27FC236}">
                <a16:creationId xmlns:a16="http://schemas.microsoft.com/office/drawing/2014/main" id="{CC17C432-9B47-AD4F-AEA3-6153DAF3092F}"/>
              </a:ext>
            </a:extLst>
          </p:cNvPr>
          <p:cNvPicPr>
            <a:picLocks noChangeAspect="1"/>
          </p:cNvPicPr>
          <p:nvPr/>
        </p:nvPicPr>
        <p:blipFill>
          <a:blip r:embed="rId3"/>
          <a:stretch>
            <a:fillRect/>
          </a:stretch>
        </p:blipFill>
        <p:spPr>
          <a:xfrm>
            <a:off x="0" y="0"/>
            <a:ext cx="12192000" cy="6858000"/>
          </a:xfrm>
          <a:prstGeom prst="rect">
            <a:avLst/>
          </a:prstGeom>
        </p:spPr>
      </p:pic>
      <p:sp>
        <p:nvSpPr>
          <p:cNvPr id="13" name="Google Shape;90;p2">
            <a:extLst>
              <a:ext uri="{FF2B5EF4-FFF2-40B4-BE49-F238E27FC236}">
                <a16:creationId xmlns:a16="http://schemas.microsoft.com/office/drawing/2014/main" id="{1BFD3983-C577-9B4E-AA11-96AE41C5981C}"/>
              </a:ext>
            </a:extLst>
          </p:cNvPr>
          <p:cNvSpPr txBox="1">
            <a:spLocks/>
          </p:cNvSpPr>
          <p:nvPr/>
        </p:nvSpPr>
        <p:spPr>
          <a:xfrm>
            <a:off x="330450" y="5902037"/>
            <a:ext cx="6214730" cy="929941"/>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ts val="8000"/>
              </a:lnSpc>
              <a:spcBef>
                <a:spcPts val="0"/>
              </a:spcBef>
              <a:spcAft>
                <a:spcPts val="0"/>
              </a:spcAft>
              <a:buClr>
                <a:prstClr val="white"/>
              </a:buClr>
              <a:buSzPts val="6000"/>
              <a:buFont typeface="Calibri"/>
              <a:buNone/>
              <a:tabLst/>
              <a:defRPr/>
            </a:pPr>
            <a:r>
              <a:rPr kumimoji="0" lang="en-IE" sz="2800" b="0" i="0" u="none" strike="noStrike" kern="1200" cap="none" spc="0" normalizeH="0" baseline="0" noProof="0" dirty="0" smtClean="0">
                <a:ln>
                  <a:noFill/>
                </a:ln>
                <a:solidFill>
                  <a:prstClr val="white"/>
                </a:solidFill>
                <a:effectLst/>
                <a:uLnTx/>
                <a:uFillTx/>
                <a:latin typeface="Replica-Bold" panose="02000503030000020004" pitchFamily="2" charset="77"/>
                <a:cs typeface="Calibri"/>
                <a:sym typeface="Calibri"/>
              </a:rPr>
              <a:t>     lofar.ie</a:t>
            </a:r>
            <a:r>
              <a:rPr kumimoji="0" lang="en-IE" sz="2400" b="0" i="0" u="none" strike="noStrike" kern="1200" cap="none" spc="0" normalizeH="0" baseline="0" noProof="0" dirty="0" smtClean="0">
                <a:ln>
                  <a:noFill/>
                </a:ln>
                <a:solidFill>
                  <a:prstClr val="white"/>
                </a:solidFill>
                <a:effectLst/>
                <a:uLnTx/>
                <a:uFillTx/>
                <a:latin typeface="Replica-Bold" panose="02000503030000020004" pitchFamily="2" charset="77"/>
                <a:cs typeface="Calibri"/>
                <a:sym typeface="Calibri"/>
              </a:rPr>
              <a:t>			  @</a:t>
            </a:r>
            <a:r>
              <a:rPr kumimoji="0" lang="en-IE" sz="2400" b="0" i="0" u="none" strike="noStrike" kern="1200" cap="none" spc="0" normalizeH="0" baseline="0" noProof="0" dirty="0" err="1" smtClean="0">
                <a:ln>
                  <a:noFill/>
                </a:ln>
                <a:solidFill>
                  <a:prstClr val="white"/>
                </a:solidFill>
                <a:effectLst/>
                <a:uLnTx/>
                <a:uFillTx/>
                <a:latin typeface="Replica-Bold" panose="02000503030000020004" pitchFamily="2" charset="77"/>
                <a:cs typeface="Calibri"/>
                <a:sym typeface="Calibri"/>
              </a:rPr>
              <a:t>LOFARireland</a:t>
            </a:r>
            <a:endParaRPr kumimoji="0" lang="en-IE" sz="2400" b="0" i="0" u="none" strike="noStrike" kern="1200" cap="none" spc="0" normalizeH="0" baseline="0" noProof="0" dirty="0">
              <a:ln>
                <a:noFill/>
              </a:ln>
              <a:solidFill>
                <a:prstClr val="white"/>
              </a:solidFill>
              <a:effectLst/>
              <a:uLnTx/>
              <a:uFillTx/>
              <a:latin typeface="Replica-Bold" panose="02000503030000020004" pitchFamily="2" charset="77"/>
              <a:cs typeface="Calibri"/>
              <a:sym typeface="Calibri"/>
            </a:endParaRPr>
          </a:p>
        </p:txBody>
      </p:sp>
      <p:sp>
        <p:nvSpPr>
          <p:cNvPr id="11" name="Google Shape;90;p2">
            <a:extLst>
              <a:ext uri="{FF2B5EF4-FFF2-40B4-BE49-F238E27FC236}">
                <a16:creationId xmlns:a16="http://schemas.microsoft.com/office/drawing/2014/main" id="{1BFD3983-C577-9B4E-AA11-96AE41C5981C}"/>
              </a:ext>
            </a:extLst>
          </p:cNvPr>
          <p:cNvSpPr txBox="1">
            <a:spLocks/>
          </p:cNvSpPr>
          <p:nvPr/>
        </p:nvSpPr>
        <p:spPr>
          <a:xfrm>
            <a:off x="423048" y="3886199"/>
            <a:ext cx="11249547" cy="90684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ts val="8000"/>
              </a:lnSpc>
              <a:spcBef>
                <a:spcPts val="0"/>
              </a:spcBef>
              <a:spcAft>
                <a:spcPts val="0"/>
              </a:spcAft>
              <a:buClr>
                <a:prstClr val="white"/>
              </a:buClr>
              <a:buSzPts val="6000"/>
              <a:buFont typeface="Calibri"/>
              <a:buNone/>
              <a:tabLst/>
              <a:defRPr/>
            </a:pPr>
            <a:r>
              <a:rPr kumimoji="0" lang="en-IE" sz="4000" b="0" i="0" u="none" strike="noStrike" kern="1200" cap="none" spc="0" normalizeH="0" baseline="0" noProof="0" dirty="0" smtClean="0">
                <a:ln>
                  <a:noFill/>
                </a:ln>
                <a:solidFill>
                  <a:prstClr val="white"/>
                </a:solidFill>
                <a:effectLst/>
                <a:uLnTx/>
                <a:uFillTx/>
                <a:latin typeface="Replica-Bold" panose="02000503030000020004" pitchFamily="2" charset="77"/>
                <a:cs typeface="Calibri"/>
                <a:sym typeface="Calibri"/>
              </a:rPr>
              <a:t>Exploring the Radio Universe from Ireland</a:t>
            </a:r>
          </a:p>
        </p:txBody>
      </p:sp>
      <p:sp>
        <p:nvSpPr>
          <p:cNvPr id="8" name="Google Shape;90;p2">
            <a:extLst>
              <a:ext uri="{FF2B5EF4-FFF2-40B4-BE49-F238E27FC236}">
                <a16:creationId xmlns:a16="http://schemas.microsoft.com/office/drawing/2014/main" id="{1BFD3983-C577-9B4E-AA11-96AE41C5981C}"/>
              </a:ext>
            </a:extLst>
          </p:cNvPr>
          <p:cNvSpPr txBox="1">
            <a:spLocks/>
          </p:cNvSpPr>
          <p:nvPr/>
        </p:nvSpPr>
        <p:spPr>
          <a:xfrm>
            <a:off x="423049" y="2800350"/>
            <a:ext cx="9144000" cy="118971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ts val="8000"/>
              </a:lnSpc>
              <a:spcBef>
                <a:spcPts val="0"/>
              </a:spcBef>
              <a:spcAft>
                <a:spcPts val="0"/>
              </a:spcAft>
              <a:buClr>
                <a:prstClr val="white"/>
              </a:buClr>
              <a:buSzPts val="6000"/>
              <a:buFont typeface="Calibri"/>
              <a:buNone/>
              <a:tabLst/>
              <a:defRPr/>
            </a:pPr>
            <a:r>
              <a:rPr kumimoji="0" lang="en-IE" sz="6000" b="0" i="0" u="none" strike="noStrike" kern="1200" cap="none" spc="0" normalizeH="0" baseline="0" noProof="0" dirty="0" err="1" smtClean="0">
                <a:ln>
                  <a:noFill/>
                </a:ln>
                <a:solidFill>
                  <a:prstClr val="white"/>
                </a:solidFill>
                <a:effectLst/>
                <a:uLnTx/>
                <a:uFillTx/>
                <a:latin typeface="Replica-Bold" panose="02000503030000020004" pitchFamily="2" charset="77"/>
                <a:cs typeface="Calibri"/>
                <a:sym typeface="Calibri"/>
              </a:rPr>
              <a:t>AstroLands</a:t>
            </a:r>
            <a:r>
              <a:rPr kumimoji="0" lang="en-IE" sz="6000" b="0" i="0" u="none" strike="noStrike" kern="1200" cap="none" spc="0" normalizeH="0" baseline="0" noProof="0" dirty="0" smtClean="0">
                <a:ln>
                  <a:noFill/>
                </a:ln>
                <a:solidFill>
                  <a:prstClr val="white"/>
                </a:solidFill>
                <a:effectLst/>
                <a:uLnTx/>
                <a:uFillTx/>
                <a:latin typeface="Replica-Bold" panose="02000503030000020004" pitchFamily="2" charset="77"/>
                <a:cs typeface="Calibri"/>
                <a:sym typeface="Calibri"/>
              </a:rPr>
              <a:t> </a:t>
            </a:r>
            <a:endParaRPr kumimoji="0" lang="en-IE" sz="6000" b="0" i="0" u="none" strike="noStrike" kern="1200" cap="none" spc="0" normalizeH="0" baseline="0" noProof="0" dirty="0">
              <a:ln>
                <a:noFill/>
              </a:ln>
              <a:solidFill>
                <a:prstClr val="white"/>
              </a:solidFill>
              <a:effectLst/>
              <a:uLnTx/>
              <a:uFillTx/>
              <a:latin typeface="Replica-Bold" panose="02000503030000020004" pitchFamily="2" charset="77"/>
              <a:cs typeface="Calibri"/>
              <a:sym typeface="Calibri"/>
            </a:endParaRPr>
          </a:p>
        </p:txBody>
      </p:sp>
      <p:pic>
        <p:nvPicPr>
          <p:cNvPr id="14" name="Picture 13" descr="A picture containing drawing&#10;&#10;Description automatically generated">
            <a:extLst>
              <a:ext uri="{FF2B5EF4-FFF2-40B4-BE49-F238E27FC236}">
                <a16:creationId xmlns:a16="http://schemas.microsoft.com/office/drawing/2014/main" id="{3A4796C4-82D7-4514-A980-629AEFEFB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9610" y="1"/>
            <a:ext cx="3099317" cy="972078"/>
          </a:xfrm>
          <a:prstGeom prst="rect">
            <a:avLst/>
          </a:prstGeom>
        </p:spPr>
      </p:pic>
      <p:pic>
        <p:nvPicPr>
          <p:cNvPr id="22" name="Picture 21">
            <a:extLst>
              <a:ext uri="{FF2B5EF4-FFF2-40B4-BE49-F238E27FC236}">
                <a16:creationId xmlns:a16="http://schemas.microsoft.com/office/drawing/2014/main" id="{489CE990-9B03-49F7-90F3-04A76E2C96FC}"/>
              </a:ext>
            </a:extLst>
          </p:cNvPr>
          <p:cNvPicPr>
            <a:picLocks noChangeAspect="1"/>
          </p:cNvPicPr>
          <p:nvPr/>
        </p:nvPicPr>
        <p:blipFill>
          <a:blip r:embed="rId5"/>
          <a:stretch>
            <a:fillRect/>
          </a:stretch>
        </p:blipFill>
        <p:spPr>
          <a:xfrm>
            <a:off x="253435" y="203105"/>
            <a:ext cx="2938550" cy="768030"/>
          </a:xfrm>
          <a:prstGeom prst="rect">
            <a:avLst/>
          </a:prstGeom>
        </p:spPr>
      </p:pic>
      <p:pic>
        <p:nvPicPr>
          <p:cNvPr id="23" name="Picture 22" descr="A picture containing object, drawing, clock&#10;&#10;Description automatically generated">
            <a:extLst>
              <a:ext uri="{FF2B5EF4-FFF2-40B4-BE49-F238E27FC236}">
                <a16:creationId xmlns:a16="http://schemas.microsoft.com/office/drawing/2014/main" id="{302697B9-79D3-43EA-9862-2E56DAB34DCF}"/>
              </a:ext>
            </a:extLst>
          </p:cNvPr>
          <p:cNvPicPr>
            <a:picLocks noChangeAspect="1"/>
          </p:cNvPicPr>
          <p:nvPr/>
        </p:nvPicPr>
        <p:blipFill>
          <a:blip r:embed="rId6"/>
          <a:stretch>
            <a:fillRect/>
          </a:stretch>
        </p:blipFill>
        <p:spPr>
          <a:xfrm>
            <a:off x="9996767" y="5877821"/>
            <a:ext cx="2057543" cy="829654"/>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B45948FB-2FED-4524-B45F-9925AF519CB2}"/>
              </a:ext>
            </a:extLst>
          </p:cNvPr>
          <p:cNvPicPr>
            <a:picLocks noChangeAspect="1"/>
          </p:cNvPicPr>
          <p:nvPr/>
        </p:nvPicPr>
        <p:blipFill>
          <a:blip r:embed="rId7"/>
          <a:stretch>
            <a:fillRect/>
          </a:stretch>
        </p:blipFill>
        <p:spPr>
          <a:xfrm>
            <a:off x="7837080" y="5654260"/>
            <a:ext cx="2000269" cy="1172158"/>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4805" y="6145492"/>
            <a:ext cx="568753" cy="568753"/>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5319" y="6218343"/>
            <a:ext cx="423049" cy="423049"/>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3018" y="6159988"/>
            <a:ext cx="536170" cy="536170"/>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870" y="6245191"/>
            <a:ext cx="339945" cy="339945"/>
          </a:xfrm>
          <a:prstGeom prst="rect">
            <a:avLst/>
          </a:prstGeom>
        </p:spPr>
      </p:pic>
    </p:spTree>
    <p:extLst>
      <p:ext uri="{BB962C8B-B14F-4D97-AF65-F5344CB8AC3E}">
        <p14:creationId xmlns:p14="http://schemas.microsoft.com/office/powerpoint/2010/main" val="3042125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Shape 141"/>
        <p:cNvGrpSpPr/>
        <p:nvPr/>
      </p:nvGrpSpPr>
      <p:grpSpPr>
        <a:xfrm>
          <a:off x="0" y="0"/>
          <a:ext cx="0" cy="0"/>
          <a:chOff x="0" y="0"/>
          <a:chExt cx="0" cy="0"/>
        </a:xfrm>
      </p:grpSpPr>
      <p:sp>
        <p:nvSpPr>
          <p:cNvPr id="2" name="Rectangle 1"/>
          <p:cNvSpPr/>
          <p:nvPr/>
        </p:nvSpPr>
        <p:spPr>
          <a:xfrm>
            <a:off x="0" y="-9525"/>
            <a:ext cx="12192000" cy="6858000"/>
          </a:xfrm>
          <a:prstGeom prst="rect">
            <a:avLst/>
          </a:prstGeom>
          <a:solidFill>
            <a:srgbClr val="3BAB6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2321" b="11306"/>
          <a:stretch/>
        </p:blipFill>
        <p:spPr>
          <a:xfrm>
            <a:off x="164699" y="155460"/>
            <a:ext cx="5796419" cy="3733633"/>
          </a:xfr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30961" t="6638" r="579" b="23482"/>
          <a:stretch/>
        </p:blipFill>
        <p:spPr>
          <a:xfrm>
            <a:off x="6319624" y="2700000"/>
            <a:ext cx="5745340" cy="3816548"/>
          </a:xfrm>
          <a:prstGeom prst="rect">
            <a:avLst/>
          </a:prstGeom>
        </p:spPr>
      </p:pic>
      <p:sp>
        <p:nvSpPr>
          <p:cNvPr id="12" name="Google Shape;85;p1">
            <a:extLst>
              <a:ext uri="{FF2B5EF4-FFF2-40B4-BE49-F238E27FC236}">
                <a16:creationId xmlns:a16="http://schemas.microsoft.com/office/drawing/2014/main" id="{A891DE57-2934-5C47-A2D4-07980DE41F46}"/>
              </a:ext>
            </a:extLst>
          </p:cNvPr>
          <p:cNvSpPr txBox="1">
            <a:spLocks/>
          </p:cNvSpPr>
          <p:nvPr/>
        </p:nvSpPr>
        <p:spPr>
          <a:xfrm>
            <a:off x="8336912" y="5945606"/>
            <a:ext cx="3728052" cy="570942"/>
          </a:xfrm>
          <a:prstGeom prst="rect">
            <a:avLst/>
          </a:prstGeom>
          <a:noFill/>
          <a:ln>
            <a:noFill/>
          </a:ln>
        </p:spPr>
        <p:txBody>
          <a:bodyPr spcFirstLastPara="1" vert="horz" wrap="square" lIns="91425" tIns="45700" rIns="91425" bIns="4570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700" b="0" i="0" u="none" strike="noStrike" kern="1200" cap="none" spc="0" normalizeH="0" baseline="0" noProof="0" dirty="0" smtClean="0">
                <a:ln>
                  <a:noFill/>
                </a:ln>
                <a:solidFill>
                  <a:prstClr val="white"/>
                </a:solidFill>
                <a:effectLst/>
                <a:uLnTx/>
                <a:uFillTx/>
                <a:latin typeface="Replica-Mono" panose="02000609030000020004" pitchFamily="49" charset="77"/>
                <a:ea typeface="+mj-ea"/>
                <a:cs typeface="+mj-cs"/>
              </a:rPr>
              <a:t>I-LOFAR</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Replica-Mono" panose="02000609030000020004" pitchFamily="49" charset="77"/>
                <a:ea typeface="+mj-ea"/>
                <a:cs typeface="+mj-cs"/>
              </a:rPr>
              <a:t>Credit: Alison Delaney, Birr Castle</a:t>
            </a:r>
            <a:endParaRPr kumimoji="0" lang="en-US" sz="1000" b="0" i="0" u="none" strike="noStrike" kern="1200" cap="none" spc="0" normalizeH="0" baseline="0" noProof="0" dirty="0">
              <a:ln>
                <a:noFill/>
              </a:ln>
              <a:solidFill>
                <a:prstClr val="white"/>
              </a:solidFill>
              <a:effectLst/>
              <a:uLnTx/>
              <a:uFillTx/>
              <a:latin typeface="Replica-Mono" panose="02000609030000020004" pitchFamily="49" charset="77"/>
              <a:ea typeface="+mj-ea"/>
              <a:cs typeface="+mj-cs"/>
            </a:endParaRPr>
          </a:p>
        </p:txBody>
      </p:sp>
      <p:sp>
        <p:nvSpPr>
          <p:cNvPr id="13" name="Google Shape;85;p1">
            <a:extLst>
              <a:ext uri="{FF2B5EF4-FFF2-40B4-BE49-F238E27FC236}">
                <a16:creationId xmlns:a16="http://schemas.microsoft.com/office/drawing/2014/main" id="{A891DE57-2934-5C47-A2D4-07980DE41F46}"/>
              </a:ext>
            </a:extLst>
          </p:cNvPr>
          <p:cNvSpPr txBox="1">
            <a:spLocks/>
          </p:cNvSpPr>
          <p:nvPr/>
        </p:nvSpPr>
        <p:spPr>
          <a:xfrm>
            <a:off x="1970696" y="3358194"/>
            <a:ext cx="3865019" cy="530899"/>
          </a:xfrm>
          <a:prstGeom prst="rect">
            <a:avLst/>
          </a:prstGeom>
          <a:noFill/>
          <a:ln>
            <a:noFill/>
          </a:ln>
        </p:spPr>
        <p:txBody>
          <a:bodyPr spcFirstLastPara="1" vert="horz" wrap="square" lIns="91425" tIns="45700" rIns="91425" bIns="4570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Replica-Mono" panose="02000609030000020004" pitchFamily="49" charset="77"/>
                <a:ea typeface="+mj-ea"/>
                <a:cs typeface="+mj-cs"/>
              </a:rPr>
              <a:t>Leviathan Telescope</a:t>
            </a:r>
            <a:endParaRPr kumimoji="0" lang="en-US" sz="1600" b="0" i="0" u="none" strike="noStrike" kern="1200" cap="none" spc="0" normalizeH="0" baseline="0" noProof="0" dirty="0">
              <a:ln>
                <a:noFill/>
              </a:ln>
              <a:solidFill>
                <a:prstClr val="white"/>
              </a:solidFill>
              <a:effectLst/>
              <a:uLnTx/>
              <a:uFillTx/>
              <a:latin typeface="Replica-Mono" panose="02000609030000020004" pitchFamily="49" charset="77"/>
              <a:ea typeface="+mj-ea"/>
              <a:cs typeface="+mj-cs"/>
            </a:endParaRPr>
          </a:p>
        </p:txBody>
      </p:sp>
      <p:pic>
        <p:nvPicPr>
          <p:cNvPr id="18" name="Picture 17" descr="A picture containing drawing&#10;&#10;Description automatically generated">
            <a:extLst>
              <a:ext uri="{FF2B5EF4-FFF2-40B4-BE49-F238E27FC236}">
                <a16:creationId xmlns:a16="http://schemas.microsoft.com/office/drawing/2014/main" id="{93D4411E-DA2E-4314-882E-B19A3D6A8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1985" y="1"/>
            <a:ext cx="1986942" cy="623190"/>
          </a:xfrm>
          <a:prstGeom prst="rect">
            <a:avLst/>
          </a:prstGeom>
        </p:spPr>
      </p:pic>
    </p:spTree>
    <p:extLst>
      <p:ext uri="{BB962C8B-B14F-4D97-AF65-F5344CB8AC3E}">
        <p14:creationId xmlns:p14="http://schemas.microsoft.com/office/powerpoint/2010/main" val="3324953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5A80-218D-472E-B1BB-2E2AFF0D4CAC}"/>
              </a:ext>
            </a:extLst>
          </p:cNvPr>
          <p:cNvSpPr>
            <a:spLocks noGrp="1"/>
          </p:cNvSpPr>
          <p:nvPr>
            <p:ph type="title"/>
          </p:nvPr>
        </p:nvSpPr>
        <p:spPr>
          <a:xfrm>
            <a:off x="1802852" y="59648"/>
            <a:ext cx="8586291" cy="1127086"/>
          </a:xfrm>
        </p:spPr>
        <p:txBody>
          <a:bodyPr>
            <a:normAutofit/>
          </a:bodyPr>
          <a:lstStyle/>
          <a:p>
            <a:pPr algn="ctr"/>
            <a:r>
              <a:rPr lang="en-IE" sz="4800" dirty="0">
                <a:solidFill>
                  <a:srgbClr val="2CB671"/>
                </a:solidFill>
                <a:latin typeface="Replica-Bold" panose="02000503030000020004" pitchFamily="2" charset="77"/>
              </a:rPr>
              <a:t>What is Radio Astronomy?</a:t>
            </a:r>
            <a:endParaRPr lang="en-IE" sz="3200" dirty="0"/>
          </a:p>
        </p:txBody>
      </p:sp>
      <p:sp>
        <p:nvSpPr>
          <p:cNvPr id="3" name="Content Placeholder 2">
            <a:extLst>
              <a:ext uri="{FF2B5EF4-FFF2-40B4-BE49-F238E27FC236}">
                <a16:creationId xmlns:a16="http://schemas.microsoft.com/office/drawing/2014/main" id="{F27EAE78-5F7F-4477-9515-9166316762B4}"/>
              </a:ext>
            </a:extLst>
          </p:cNvPr>
          <p:cNvSpPr>
            <a:spLocks noGrp="1"/>
          </p:cNvSpPr>
          <p:nvPr>
            <p:ph idx="1"/>
          </p:nvPr>
        </p:nvSpPr>
        <p:spPr>
          <a:xfrm>
            <a:off x="-47789" y="1185645"/>
            <a:ext cx="12296716" cy="521810"/>
          </a:xfrm>
        </p:spPr>
        <p:txBody>
          <a:bodyPr>
            <a:normAutofit fontScale="85000" lnSpcReduction="20000"/>
          </a:bodyPr>
          <a:lstStyle/>
          <a:p>
            <a:pPr marL="0" indent="0" algn="ctr">
              <a:buNone/>
            </a:pPr>
            <a:r>
              <a:rPr lang="en-IE" sz="2400" dirty="0">
                <a:solidFill>
                  <a:schemeClr val="lt1"/>
                </a:solidFill>
                <a:latin typeface="Replica-Mono" panose="02000609030000020004" pitchFamily="49" charset="77"/>
              </a:rPr>
              <a:t>Collecting radio waves, a form of Electromagnetic radiation, from space, using a radio telescope.</a:t>
            </a:r>
          </a:p>
        </p:txBody>
      </p:sp>
      <p:pic>
        <p:nvPicPr>
          <p:cNvPr id="5" name="Picture 4">
            <a:extLst>
              <a:ext uri="{FF2B5EF4-FFF2-40B4-BE49-F238E27FC236}">
                <a16:creationId xmlns:a16="http://schemas.microsoft.com/office/drawing/2014/main" id="{3C1AA728-D4AD-48F2-86BE-8B1FE7678EBF}"/>
              </a:ext>
            </a:extLst>
          </p:cNvPr>
          <p:cNvPicPr>
            <a:picLocks noChangeAspect="1"/>
          </p:cNvPicPr>
          <p:nvPr/>
        </p:nvPicPr>
        <p:blipFill>
          <a:blip r:embed="rId3"/>
          <a:stretch>
            <a:fillRect/>
          </a:stretch>
        </p:blipFill>
        <p:spPr>
          <a:xfrm>
            <a:off x="173693" y="2056560"/>
            <a:ext cx="11844608" cy="371920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3D4411E-DA2E-4314-882E-B19A3D6A8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1985" y="1"/>
            <a:ext cx="1986942" cy="62319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2095" t="32323" r="46732" b="62309"/>
          <a:stretch/>
        </p:blipFill>
        <p:spPr>
          <a:xfrm rot="10800000">
            <a:off x="5547635" y="2069405"/>
            <a:ext cx="1600200" cy="288004"/>
          </a:xfrm>
          <a:prstGeom prst="rect">
            <a:avLst/>
          </a:prstGeom>
        </p:spPr>
      </p:pic>
    </p:spTree>
    <p:extLst>
      <p:ext uri="{BB962C8B-B14F-4D97-AF65-F5344CB8AC3E}">
        <p14:creationId xmlns:p14="http://schemas.microsoft.com/office/powerpoint/2010/main" val="3320347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13" name="Rectangle 12"/>
          <p:cNvSpPr/>
          <p:nvPr/>
        </p:nvSpPr>
        <p:spPr>
          <a:xfrm>
            <a:off x="1921472" y="5775767"/>
            <a:ext cx="8291179" cy="788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E25A80-218D-472E-B1BB-2E2AFF0D4CAC}"/>
              </a:ext>
            </a:extLst>
          </p:cNvPr>
          <p:cNvSpPr>
            <a:spLocks noGrp="1"/>
          </p:cNvSpPr>
          <p:nvPr>
            <p:ph type="title"/>
          </p:nvPr>
        </p:nvSpPr>
        <p:spPr>
          <a:xfrm>
            <a:off x="1802852" y="59648"/>
            <a:ext cx="8586291" cy="1127086"/>
          </a:xfrm>
        </p:spPr>
        <p:txBody>
          <a:bodyPr>
            <a:normAutofit/>
          </a:bodyPr>
          <a:lstStyle/>
          <a:p>
            <a:pPr algn="ctr"/>
            <a:r>
              <a:rPr lang="en-IE" sz="4800" dirty="0">
                <a:solidFill>
                  <a:srgbClr val="2CB671"/>
                </a:solidFill>
                <a:latin typeface="Replica-Bold" panose="02000503030000020004" pitchFamily="2" charset="77"/>
              </a:rPr>
              <a:t>What is Radio Astronomy?</a:t>
            </a:r>
            <a:endParaRPr lang="en-IE" sz="3200" dirty="0"/>
          </a:p>
        </p:txBody>
      </p:sp>
      <p:sp>
        <p:nvSpPr>
          <p:cNvPr id="3" name="Content Placeholder 2">
            <a:extLst>
              <a:ext uri="{FF2B5EF4-FFF2-40B4-BE49-F238E27FC236}">
                <a16:creationId xmlns:a16="http://schemas.microsoft.com/office/drawing/2014/main" id="{F27EAE78-5F7F-4477-9515-9166316762B4}"/>
              </a:ext>
            </a:extLst>
          </p:cNvPr>
          <p:cNvSpPr>
            <a:spLocks noGrp="1"/>
          </p:cNvSpPr>
          <p:nvPr>
            <p:ph idx="1"/>
          </p:nvPr>
        </p:nvSpPr>
        <p:spPr>
          <a:xfrm>
            <a:off x="-47789" y="1185645"/>
            <a:ext cx="12296716" cy="521810"/>
          </a:xfrm>
        </p:spPr>
        <p:txBody>
          <a:bodyPr>
            <a:normAutofit fontScale="85000" lnSpcReduction="20000"/>
          </a:bodyPr>
          <a:lstStyle/>
          <a:p>
            <a:pPr marL="0" indent="0" algn="ctr">
              <a:buNone/>
            </a:pPr>
            <a:r>
              <a:rPr lang="en-IE" sz="2400" dirty="0">
                <a:solidFill>
                  <a:schemeClr val="lt1"/>
                </a:solidFill>
                <a:latin typeface="Replica-Mono" panose="02000609030000020004" pitchFamily="49" charset="77"/>
              </a:rPr>
              <a:t>Collecting radio waves, a form of Electromagnetic radiation, from space, using a radio telescope.</a:t>
            </a:r>
          </a:p>
        </p:txBody>
      </p:sp>
      <p:pic>
        <p:nvPicPr>
          <p:cNvPr id="5" name="Picture 4">
            <a:extLst>
              <a:ext uri="{FF2B5EF4-FFF2-40B4-BE49-F238E27FC236}">
                <a16:creationId xmlns:a16="http://schemas.microsoft.com/office/drawing/2014/main" id="{3C1AA728-D4AD-48F2-86BE-8B1FE7678EBF}"/>
              </a:ext>
            </a:extLst>
          </p:cNvPr>
          <p:cNvPicPr>
            <a:picLocks noChangeAspect="1"/>
          </p:cNvPicPr>
          <p:nvPr/>
        </p:nvPicPr>
        <p:blipFill>
          <a:blip r:embed="rId3"/>
          <a:stretch>
            <a:fillRect/>
          </a:stretch>
        </p:blipFill>
        <p:spPr>
          <a:xfrm>
            <a:off x="173693" y="2056560"/>
            <a:ext cx="11844608" cy="371920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3D4411E-DA2E-4314-882E-B19A3D6A8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1985" y="1"/>
            <a:ext cx="1986942" cy="62319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2095" t="32323" r="46732" b="62309"/>
          <a:stretch/>
        </p:blipFill>
        <p:spPr>
          <a:xfrm rot="10800000">
            <a:off x="5547635" y="2069405"/>
            <a:ext cx="1600200" cy="288004"/>
          </a:xfrm>
          <a:prstGeom prst="rect">
            <a:avLst/>
          </a:prstGeom>
        </p:spPr>
      </p:pic>
      <p:pic>
        <p:nvPicPr>
          <p:cNvPr id="10" name="Picture 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0069" t="53279" r="19816" b="40580"/>
          <a:stretch/>
        </p:blipFill>
        <p:spPr>
          <a:xfrm rot="10800000">
            <a:off x="2090668" y="5972696"/>
            <a:ext cx="7952787" cy="30435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80414" t="44411" r="3198" b="33574"/>
          <a:stretch/>
        </p:blipFill>
        <p:spPr>
          <a:xfrm>
            <a:off x="173693" y="5685033"/>
            <a:ext cx="1747779" cy="879677"/>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310" t="45099" r="79998" b="33713"/>
          <a:stretch/>
        </p:blipFill>
        <p:spPr>
          <a:xfrm>
            <a:off x="10212651" y="5753549"/>
            <a:ext cx="1805650" cy="810228"/>
          </a:xfrm>
          <a:prstGeom prst="rect">
            <a:avLst/>
          </a:prstGeom>
        </p:spPr>
      </p:pic>
    </p:spTree>
    <p:extLst>
      <p:ext uri="{BB962C8B-B14F-4D97-AF65-F5344CB8AC3E}">
        <p14:creationId xmlns:p14="http://schemas.microsoft.com/office/powerpoint/2010/main" val="119039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5A80-218D-472E-B1BB-2E2AFF0D4CAC}"/>
              </a:ext>
            </a:extLst>
          </p:cNvPr>
          <p:cNvSpPr>
            <a:spLocks noGrp="1"/>
          </p:cNvSpPr>
          <p:nvPr>
            <p:ph type="title"/>
          </p:nvPr>
        </p:nvSpPr>
        <p:spPr>
          <a:xfrm>
            <a:off x="1802852" y="59648"/>
            <a:ext cx="8586291" cy="1127086"/>
          </a:xfrm>
        </p:spPr>
        <p:txBody>
          <a:bodyPr>
            <a:normAutofit/>
          </a:bodyPr>
          <a:lstStyle/>
          <a:p>
            <a:pPr algn="ctr"/>
            <a:r>
              <a:rPr lang="en-IE" sz="4800" dirty="0">
                <a:solidFill>
                  <a:srgbClr val="2CB671"/>
                </a:solidFill>
                <a:latin typeface="Replica-Bold" panose="02000503030000020004" pitchFamily="2" charset="77"/>
              </a:rPr>
              <a:t>What is Radio Astronomy?</a:t>
            </a:r>
            <a:endParaRPr lang="en-IE" sz="3200" dirty="0"/>
          </a:p>
        </p:txBody>
      </p:sp>
      <p:pic>
        <p:nvPicPr>
          <p:cNvPr id="4" name="Picture 3">
            <a:extLst>
              <a:ext uri="{FF2B5EF4-FFF2-40B4-BE49-F238E27FC236}">
                <a16:creationId xmlns:a16="http://schemas.microsoft.com/office/drawing/2014/main" id="{3C81DF77-E773-453B-A313-32B18A314B4B}"/>
              </a:ext>
            </a:extLst>
          </p:cNvPr>
          <p:cNvPicPr>
            <a:picLocks noChangeAspect="1"/>
          </p:cNvPicPr>
          <p:nvPr/>
        </p:nvPicPr>
        <p:blipFill>
          <a:blip r:embed="rId3"/>
          <a:stretch>
            <a:fillRect/>
          </a:stretch>
        </p:blipFill>
        <p:spPr>
          <a:xfrm>
            <a:off x="1239524" y="4038300"/>
            <a:ext cx="9712946" cy="2248016"/>
          </a:xfrm>
          <a:prstGeom prst="rect">
            <a:avLst/>
          </a:prstGeom>
        </p:spPr>
      </p:pic>
      <p:pic>
        <p:nvPicPr>
          <p:cNvPr id="5" name="Picture 4">
            <a:extLst>
              <a:ext uri="{FF2B5EF4-FFF2-40B4-BE49-F238E27FC236}">
                <a16:creationId xmlns:a16="http://schemas.microsoft.com/office/drawing/2014/main" id="{3C1AA728-D4AD-48F2-86BE-8B1FE7678EBF}"/>
              </a:ext>
            </a:extLst>
          </p:cNvPr>
          <p:cNvPicPr>
            <a:picLocks noChangeAspect="1"/>
          </p:cNvPicPr>
          <p:nvPr/>
        </p:nvPicPr>
        <p:blipFill>
          <a:blip r:embed="rId4"/>
          <a:stretch>
            <a:fillRect/>
          </a:stretch>
        </p:blipFill>
        <p:spPr>
          <a:xfrm>
            <a:off x="3113980" y="1945323"/>
            <a:ext cx="5328793" cy="1673241"/>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3D4411E-DA2E-4314-882E-B19A3D6A8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1985" y="1"/>
            <a:ext cx="1986942" cy="623190"/>
          </a:xfrm>
          <a:prstGeom prst="rect">
            <a:avLst/>
          </a:prstGeom>
        </p:spPr>
      </p:pic>
      <p:sp>
        <p:nvSpPr>
          <p:cNvPr id="9" name="Rectangle 8">
            <a:extLst>
              <a:ext uri="{FF2B5EF4-FFF2-40B4-BE49-F238E27FC236}">
                <a16:creationId xmlns:a16="http://schemas.microsoft.com/office/drawing/2014/main" id="{DD72D3C6-29E8-4E37-A290-4196F4C8296C}"/>
              </a:ext>
            </a:extLst>
          </p:cNvPr>
          <p:cNvSpPr/>
          <p:nvPr/>
        </p:nvSpPr>
        <p:spPr>
          <a:xfrm>
            <a:off x="3069103" y="1865272"/>
            <a:ext cx="1199968" cy="18333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564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5A80-218D-472E-B1BB-2E2AFF0D4CAC}"/>
              </a:ext>
            </a:extLst>
          </p:cNvPr>
          <p:cNvSpPr>
            <a:spLocks noGrp="1"/>
          </p:cNvSpPr>
          <p:nvPr>
            <p:ph type="title"/>
          </p:nvPr>
        </p:nvSpPr>
        <p:spPr>
          <a:xfrm>
            <a:off x="445513" y="337076"/>
            <a:ext cx="10774119" cy="1385137"/>
          </a:xfrm>
        </p:spPr>
        <p:txBody>
          <a:bodyPr>
            <a:normAutofit/>
          </a:bodyPr>
          <a:lstStyle/>
          <a:p>
            <a:r>
              <a:rPr lang="en-IE" sz="4800" dirty="0" smtClean="0">
                <a:solidFill>
                  <a:srgbClr val="2CB671"/>
                </a:solidFill>
                <a:latin typeface="Replica-Bold" panose="02000503030000020004" pitchFamily="2" charset="77"/>
              </a:rPr>
              <a:t>RFI - </a:t>
            </a:r>
            <a:r>
              <a:rPr lang="en-IE" sz="4800" dirty="0">
                <a:solidFill>
                  <a:srgbClr val="2CB671"/>
                </a:solidFill>
                <a:latin typeface="Replica-Bold" panose="02000503030000020004" pitchFamily="2" charset="77"/>
              </a:rPr>
              <a:t>Radio Frequency Interference </a:t>
            </a:r>
            <a:endParaRPr lang="en-IE" sz="3200" dirty="0"/>
          </a:p>
        </p:txBody>
      </p:sp>
      <p:sp>
        <p:nvSpPr>
          <p:cNvPr id="3" name="Content Placeholder 2">
            <a:extLst>
              <a:ext uri="{FF2B5EF4-FFF2-40B4-BE49-F238E27FC236}">
                <a16:creationId xmlns:a16="http://schemas.microsoft.com/office/drawing/2014/main" id="{F27EAE78-5F7F-4477-9515-9166316762B4}"/>
              </a:ext>
            </a:extLst>
          </p:cNvPr>
          <p:cNvSpPr>
            <a:spLocks noGrp="1"/>
          </p:cNvSpPr>
          <p:nvPr>
            <p:ph idx="1"/>
          </p:nvPr>
        </p:nvSpPr>
        <p:spPr>
          <a:xfrm>
            <a:off x="316487" y="1722212"/>
            <a:ext cx="8336023" cy="4587147"/>
          </a:xfrm>
        </p:spPr>
        <p:txBody>
          <a:bodyPr>
            <a:normAutofit fontScale="92500" lnSpcReduction="10000"/>
          </a:bodyPr>
          <a:lstStyle/>
          <a:p>
            <a:pPr>
              <a:lnSpc>
                <a:spcPct val="120000"/>
              </a:lnSpc>
            </a:pPr>
            <a:r>
              <a:rPr lang="en-IE" dirty="0">
                <a:solidFill>
                  <a:schemeClr val="lt1"/>
                </a:solidFill>
                <a:latin typeface="Replica-Mono" panose="02000609030000020004" pitchFamily="49" charset="77"/>
              </a:rPr>
              <a:t>Light pollution makes it difficult to see the stars at night.</a:t>
            </a:r>
          </a:p>
          <a:p>
            <a:pPr>
              <a:lnSpc>
                <a:spcPct val="120000"/>
              </a:lnSpc>
            </a:pPr>
            <a:endParaRPr lang="en-IE" dirty="0">
              <a:solidFill>
                <a:schemeClr val="lt1"/>
              </a:solidFill>
              <a:latin typeface="Replica-Mono" panose="02000609030000020004" pitchFamily="49" charset="77"/>
            </a:endParaRPr>
          </a:p>
          <a:p>
            <a:pPr>
              <a:lnSpc>
                <a:spcPct val="120000"/>
              </a:lnSpc>
            </a:pPr>
            <a:r>
              <a:rPr lang="en-IE" dirty="0">
                <a:solidFill>
                  <a:schemeClr val="lt1"/>
                </a:solidFill>
                <a:latin typeface="Replica-Mono" panose="02000609030000020004" pitchFamily="49" charset="77"/>
              </a:rPr>
              <a:t>There are radio waves that interfere with scientific observations.</a:t>
            </a:r>
          </a:p>
          <a:p>
            <a:pPr>
              <a:lnSpc>
                <a:spcPct val="120000"/>
              </a:lnSpc>
            </a:pPr>
            <a:endParaRPr lang="en-IE" dirty="0">
              <a:solidFill>
                <a:schemeClr val="lt1"/>
              </a:solidFill>
              <a:latin typeface="Replica-Mono" panose="02000609030000020004" pitchFamily="49" charset="77"/>
            </a:endParaRPr>
          </a:p>
          <a:p>
            <a:pPr>
              <a:lnSpc>
                <a:spcPct val="120000"/>
              </a:lnSpc>
            </a:pPr>
            <a:r>
              <a:rPr lang="en-IE" dirty="0">
                <a:solidFill>
                  <a:schemeClr val="lt1"/>
                </a:solidFill>
                <a:latin typeface="Replica-Mono" panose="02000609030000020004" pitchFamily="49" charset="77"/>
              </a:rPr>
              <a:t>It comes from radio stations, but also different electrical devices and equipment that produce signals.</a:t>
            </a:r>
          </a:p>
        </p:txBody>
      </p:sp>
      <p:pic>
        <p:nvPicPr>
          <p:cNvPr id="4" name="Picture 3" descr="A picture containing drawing&#10;&#10;Description automatically generated">
            <a:extLst>
              <a:ext uri="{FF2B5EF4-FFF2-40B4-BE49-F238E27FC236}">
                <a16:creationId xmlns:a16="http://schemas.microsoft.com/office/drawing/2014/main" id="{6921C810-638B-4085-834F-883640AF3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1985" y="1"/>
            <a:ext cx="1986942" cy="623190"/>
          </a:xfrm>
          <a:prstGeom prst="rect">
            <a:avLst/>
          </a:prstGeom>
        </p:spPr>
      </p:pic>
    </p:spTree>
    <p:extLst>
      <p:ext uri="{BB962C8B-B14F-4D97-AF65-F5344CB8AC3E}">
        <p14:creationId xmlns:p14="http://schemas.microsoft.com/office/powerpoint/2010/main" val="2273245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4420" y="0"/>
            <a:ext cx="13800839" cy="6903794"/>
          </a:xfrm>
        </p:spPr>
      </p:pic>
    </p:spTree>
    <p:extLst>
      <p:ext uri="{BB962C8B-B14F-4D97-AF65-F5344CB8AC3E}">
        <p14:creationId xmlns:p14="http://schemas.microsoft.com/office/powerpoint/2010/main" val="3077884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5173" r="15259"/>
          <a:stretch/>
        </p:blipFill>
        <p:spPr>
          <a:xfrm>
            <a:off x="1" y="158060"/>
            <a:ext cx="12191999" cy="6541880"/>
          </a:xfrm>
          <a:prstGeom prst="rect">
            <a:avLst/>
          </a:prstGeom>
        </p:spPr>
      </p:pic>
    </p:spTree>
    <p:extLst>
      <p:ext uri="{BB962C8B-B14F-4D97-AF65-F5344CB8AC3E}">
        <p14:creationId xmlns:p14="http://schemas.microsoft.com/office/powerpoint/2010/main" val="2572828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5750</TotalTime>
  <Words>1585</Words>
  <Application>Microsoft Office PowerPoint</Application>
  <PresentationFormat>Widescreen</PresentationFormat>
  <Paragraphs>150</Paragraphs>
  <Slides>22</Slides>
  <Notes>22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Calibri</vt:lpstr>
      <vt:lpstr>Calibri Light</vt:lpstr>
      <vt:lpstr>Replica-Bold</vt:lpstr>
      <vt:lpstr>Replica-Mono</vt:lpstr>
      <vt:lpstr>Wingdings</vt:lpstr>
      <vt:lpstr>Office Theme</vt:lpstr>
      <vt:lpstr>1_Office Theme</vt:lpstr>
      <vt:lpstr>2_Office Theme</vt:lpstr>
      <vt:lpstr>PowerPoint Presentation</vt:lpstr>
      <vt:lpstr>Astronomy at  Birr Castle</vt:lpstr>
      <vt:lpstr>PowerPoint Presentation</vt:lpstr>
      <vt:lpstr>What is Radio Astronomy?</vt:lpstr>
      <vt:lpstr>What is Radio Astronomy?</vt:lpstr>
      <vt:lpstr>What is Radio Astronomy?</vt:lpstr>
      <vt:lpstr>RFI - Radio Frequency Interference </vt:lpstr>
      <vt:lpstr>PowerPoint Presentation</vt:lpstr>
      <vt:lpstr>PowerPoint Presentation</vt:lpstr>
      <vt:lpstr>PowerPoint Presentation</vt:lpstr>
      <vt:lpstr>PowerPoint Presentation</vt:lpstr>
      <vt:lpstr>Where would you put a radio telescope in Ireland?</vt:lpstr>
      <vt:lpstr>PowerPoint Presentation</vt:lpstr>
      <vt:lpstr>Why Birr?</vt:lpstr>
      <vt:lpstr>PowerPoint Presentation</vt:lpstr>
      <vt:lpstr>PowerPoint Presentation</vt:lpstr>
      <vt:lpstr>What happens at I-LOFAR?</vt:lpstr>
      <vt:lpstr>What happens at I-LOFAR?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clancy</dc:creator>
  <cp:lastModifiedBy>Aine Flood</cp:lastModifiedBy>
  <cp:revision>31</cp:revision>
  <cp:lastPrinted>2021-02-26T17:05:27Z</cp:lastPrinted>
  <dcterms:created xsi:type="dcterms:W3CDTF">2020-06-16T12:47:30Z</dcterms:created>
  <dcterms:modified xsi:type="dcterms:W3CDTF">2021-02-26T19:14:48Z</dcterms:modified>
</cp:coreProperties>
</file>