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"/>
  </p:notesMasterIdLst>
  <p:sldIdLst>
    <p:sldId id="287" r:id="rId2"/>
    <p:sldId id="313" r:id="rId3"/>
    <p:sldId id="314" r:id="rId4"/>
    <p:sldId id="316" r:id="rId5"/>
    <p:sldId id="315" r:id="rId6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28" roundtripDataSignature="AMtx7miguzQR5ferf+gzqZF+0+aUM+3Cv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BAB6F"/>
    <a:srgbClr val="013A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51"/>
    <p:restoredTop sz="94603" autoAdjust="0"/>
  </p:normalViewPr>
  <p:slideViewPr>
    <p:cSldViewPr snapToGrid="0" snapToObjects="1">
      <p:cViewPr varScale="1">
        <p:scale>
          <a:sx n="82" d="100"/>
          <a:sy n="82" d="100"/>
        </p:scale>
        <p:origin x="33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28" Type="http://customschemas.google.com/relationships/presentationmetadata" Target="meta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652848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IE" dirty="0">
                <a:solidFill>
                  <a:schemeClr val="tx1"/>
                </a:solidFill>
                <a:latin typeface="Replica-Mono" panose="02000609030000020004" pitchFamily="49" charset="77"/>
              </a:rPr>
              <a:t>When Isaac Newton first discovered gravity, he was wondering why things fall to the ground. 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IE" dirty="0">
                <a:solidFill>
                  <a:schemeClr val="tx1"/>
                </a:solidFill>
                <a:latin typeface="Replica-Mono" panose="02000609030000020004" pitchFamily="49" charset="77"/>
              </a:rPr>
              <a:t>Story of Newton </a:t>
            </a:r>
            <a:r>
              <a:rPr lang="en-GB" dirty="0">
                <a:solidFill>
                  <a:schemeClr val="tx1"/>
                </a:solidFill>
                <a:latin typeface="Replica-Mono" panose="02000609030000020004" pitchFamily="49" charset="77"/>
              </a:rPr>
              <a:t>and the apple </a:t>
            </a:r>
            <a:endParaRPr lang="en-IE" dirty="0">
              <a:solidFill>
                <a:schemeClr val="tx1"/>
              </a:solidFill>
              <a:latin typeface="Replica-Mono" panose="02000609030000020004" pitchFamily="49" charset="77"/>
            </a:endParaRP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IE" dirty="0">
                <a:solidFill>
                  <a:schemeClr val="tx1"/>
                </a:solidFill>
                <a:latin typeface="Replica-Mono" panose="02000609030000020004" pitchFamily="49" charset="77"/>
              </a:rPr>
              <a:t>On Earth gravity pulls us to the centre and keeps us on the ground, but what does it do in space.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77053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IE" dirty="0">
                <a:solidFill>
                  <a:schemeClr val="tx1"/>
                </a:solidFill>
                <a:latin typeface="Replica-Mono" panose="02000609030000020004" pitchFamily="49" charset="77"/>
              </a:rPr>
              <a:t>It helps the Moon orbit Earth and the Sun has a strong gravitational force which keeps Earth in orbit.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21279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5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A4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E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</p:sldLayoutIdLst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phet.colorado.edu/sims/html/gravity-and-orbits/latest/gravity-and-orbits_en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mkktE_fs4NA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ree, outdoor&#10;&#10;Description automatically generated">
            <a:extLst>
              <a:ext uri="{FF2B5EF4-FFF2-40B4-BE49-F238E27FC236}">
                <a16:creationId xmlns:a16="http://schemas.microsoft.com/office/drawing/2014/main" id="{CC17C432-9B47-AD4F-AEA3-6153DAF309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223"/>
            <a:ext cx="12192000" cy="6858000"/>
          </a:xfrm>
          <a:prstGeom prst="rect">
            <a:avLst/>
          </a:prstGeom>
        </p:spPr>
      </p:pic>
      <p:sp>
        <p:nvSpPr>
          <p:cNvPr id="11" name="Google Shape;90;p2">
            <a:extLst>
              <a:ext uri="{FF2B5EF4-FFF2-40B4-BE49-F238E27FC236}">
                <a16:creationId xmlns:a16="http://schemas.microsoft.com/office/drawing/2014/main" id="{1BFD3983-C577-9B4E-AA11-96AE41C5981C}"/>
              </a:ext>
            </a:extLst>
          </p:cNvPr>
          <p:cNvSpPr txBox="1">
            <a:spLocks/>
          </p:cNvSpPr>
          <p:nvPr/>
        </p:nvSpPr>
        <p:spPr>
          <a:xfrm>
            <a:off x="114366" y="2753675"/>
            <a:ext cx="92567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ts val="8000"/>
              </a:lnSpc>
              <a:buClr>
                <a:schemeClr val="lt1"/>
              </a:buClr>
              <a:buSzPts val="6000"/>
            </a:pPr>
            <a:r>
              <a:rPr lang="en-IE" sz="8000" dirty="0">
                <a:solidFill>
                  <a:schemeClr val="lt1"/>
                </a:solidFill>
                <a:latin typeface="Replica-Bold" panose="02000503030000020004" pitchFamily="2" charset="77"/>
              </a:rPr>
              <a:t>Gravity and the </a:t>
            </a:r>
          </a:p>
          <a:p>
            <a:pPr>
              <a:lnSpc>
                <a:spcPts val="8000"/>
              </a:lnSpc>
              <a:buClr>
                <a:schemeClr val="lt1"/>
              </a:buClr>
              <a:buSzPts val="6000"/>
            </a:pPr>
            <a:r>
              <a:rPr lang="en-IE" sz="8000" dirty="0">
                <a:solidFill>
                  <a:schemeClr val="lt1"/>
                </a:solidFill>
                <a:latin typeface="Replica-Bold" panose="02000503030000020004" pitchFamily="2" charset="77"/>
              </a:rPr>
              <a:t>Origins of the Universe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B8BFCB3-B024-714B-B1D4-D79311043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698" y="245582"/>
            <a:ext cx="2584809" cy="675575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AD448053-0A28-4AB5-B61A-F4756B9D1A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790" y="0"/>
            <a:ext cx="3396137" cy="1065174"/>
          </a:xfrm>
          <a:prstGeom prst="rect">
            <a:avLst/>
          </a:prstGeom>
        </p:spPr>
      </p:pic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BF4EAFA-84F3-4B0E-94A2-AEA679DC5A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2491" y="5462587"/>
            <a:ext cx="2381250" cy="1395413"/>
          </a:xfrm>
          <a:prstGeom prst="rect">
            <a:avLst/>
          </a:prstGeom>
        </p:spPr>
      </p:pic>
      <p:pic>
        <p:nvPicPr>
          <p:cNvPr id="7" name="Picture 6" descr="A picture containing object, drawing, clock&#10;&#10;Description automatically generated">
            <a:extLst>
              <a:ext uri="{FF2B5EF4-FFF2-40B4-BE49-F238E27FC236}">
                <a16:creationId xmlns:a16="http://schemas.microsoft.com/office/drawing/2014/main" id="{F3B75963-4F46-44CF-9753-23B3463493F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63342" y="5741738"/>
            <a:ext cx="2449433" cy="98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006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24072F-D856-43E6-99D7-BAE645E69E2F}"/>
              </a:ext>
            </a:extLst>
          </p:cNvPr>
          <p:cNvSpPr/>
          <p:nvPr/>
        </p:nvSpPr>
        <p:spPr>
          <a:xfrm>
            <a:off x="6182544" y="1917290"/>
            <a:ext cx="6009456" cy="3380860"/>
          </a:xfrm>
          <a:prstGeom prst="rect">
            <a:avLst/>
          </a:prstGeom>
          <a:solidFill>
            <a:srgbClr val="3BAB6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0802" y="237602"/>
            <a:ext cx="4310396" cy="1325563"/>
          </a:xfrm>
        </p:spPr>
        <p:txBody>
          <a:bodyPr/>
          <a:lstStyle/>
          <a:p>
            <a:pPr algn="ctr"/>
            <a:r>
              <a:rPr lang="en-IE" dirty="0">
                <a:solidFill>
                  <a:srgbClr val="3BAB6F"/>
                </a:solidFill>
                <a:latin typeface="Replica-Bold" panose="02000503030000020004" pitchFamily="2" charset="77"/>
              </a:rPr>
              <a:t>What is gravity?</a:t>
            </a:r>
            <a:r>
              <a:rPr lang="en-IE" sz="4400" dirty="0">
                <a:solidFill>
                  <a:srgbClr val="3BAB6F"/>
                </a:solidFill>
                <a:latin typeface="Replica-Bold" panose="02000503030000020004" pitchFamily="2" charset="77"/>
              </a:rPr>
              <a:t> </a:t>
            </a:r>
            <a:endParaRPr lang="en-IE" dirty="0">
              <a:solidFill>
                <a:srgbClr val="3BAB6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C1C3AA-5B24-4041-96A7-6BE530FA4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7290"/>
            <a:ext cx="6009456" cy="338086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9FCE90CD-8B76-4D9F-BCED-0D4288D50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1CAA2-524F-4E04-AFFF-A4C619E3713D}"/>
              </a:ext>
            </a:extLst>
          </p:cNvPr>
          <p:cNvSpPr txBox="1"/>
          <p:nvPr/>
        </p:nvSpPr>
        <p:spPr>
          <a:xfrm>
            <a:off x="6322515" y="2861187"/>
            <a:ext cx="5729514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>
                <a:solidFill>
                  <a:schemeClr val="lt1"/>
                </a:solidFill>
                <a:latin typeface="Replica-Mono" panose="02000609030000020004" pitchFamily="49" charset="77"/>
                <a:cs typeface="Calibri"/>
                <a:sym typeface="Calibri"/>
              </a:rPr>
              <a:t>Gravity is a force of attraction between all matter.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81226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2062" y="1"/>
            <a:ext cx="7151941" cy="1690687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>
                <a:solidFill>
                  <a:srgbClr val="3BAB6F"/>
                </a:solidFill>
                <a:latin typeface="Replica-Bold" panose="02000503030000020004" pitchFamily="2" charset="77"/>
              </a:rPr>
              <a:t>What would happen if suddenly gravity was ‘turned off’?</a:t>
            </a:r>
            <a:endParaRPr lang="en-IE" dirty="0">
              <a:solidFill>
                <a:srgbClr val="3BAB6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158" y="2716567"/>
            <a:ext cx="11156505" cy="3776308"/>
          </a:xfrm>
        </p:spPr>
        <p:txBody>
          <a:bodyPr>
            <a:normAutofit/>
          </a:bodyPr>
          <a:lstStyle/>
          <a:p>
            <a:pPr>
              <a:buClr>
                <a:schemeClr val="bg1"/>
              </a:buClr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>
              <a:buClr>
                <a:schemeClr val="bg1"/>
              </a:buClr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>
              <a:buClr>
                <a:schemeClr val="bg1"/>
              </a:buClr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>
              <a:buClr>
                <a:schemeClr val="bg1"/>
              </a:buClr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>
              <a:buClr>
                <a:schemeClr val="bg1"/>
              </a:buClr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 marL="114300" indent="0">
              <a:buClr>
                <a:schemeClr val="bg1"/>
              </a:buClr>
              <a:buNone/>
            </a:pPr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 marL="114300" indent="0">
              <a:buNone/>
            </a:pPr>
            <a:r>
              <a:rPr lang="en-I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http://phet.colorado.edu/sims/html/gravity-and-orbits/latest/gravity-and-orbits_en.html</a:t>
            </a:r>
            <a:r>
              <a:rPr lang="en-I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IE" sz="2400" dirty="0">
              <a:solidFill>
                <a:schemeClr val="lt1"/>
              </a:solidFill>
              <a:latin typeface="Replica-Mono" panose="02000609030000020004" pitchFamily="49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10EE8C-2C65-4B69-9406-49CF21EA9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6368" y="1537590"/>
            <a:ext cx="3499263" cy="4116780"/>
          </a:xfrm>
          <a:prstGeom prst="rect">
            <a:avLst/>
          </a:prstGeom>
        </p:spPr>
      </p:pic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80EFD4D-ABCB-47D8-A3A7-7C065C8313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489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2643"/>
            <a:ext cx="10515600" cy="1325563"/>
          </a:xfrm>
        </p:spPr>
        <p:txBody>
          <a:bodyPr/>
          <a:lstStyle/>
          <a:p>
            <a:r>
              <a:rPr lang="en-IE" sz="4400" dirty="0">
                <a:solidFill>
                  <a:srgbClr val="3BAB6F"/>
                </a:solidFill>
                <a:latin typeface="Replica-Bold" panose="02000503030000020004" pitchFamily="2" charset="77"/>
              </a:rPr>
              <a:t>What would have happened if there was no gravity at the beginning of the Universe?</a:t>
            </a:r>
            <a:endParaRPr lang="en-IE" dirty="0">
              <a:solidFill>
                <a:srgbClr val="3BAB6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369" y="2859685"/>
            <a:ext cx="10775262" cy="2999464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IE" dirty="0">
                <a:solidFill>
                  <a:schemeClr val="lt1"/>
                </a:solidFill>
                <a:latin typeface="Replica-Mono" panose="02000609030000020004" pitchFamily="49" charset="77"/>
              </a:rPr>
              <a:t>I</a:t>
            </a:r>
            <a:r>
              <a:rPr lang="en-IE" sz="2800" dirty="0">
                <a:solidFill>
                  <a:schemeClr val="lt1"/>
                </a:solidFill>
                <a:latin typeface="Replica-Mono" panose="02000609030000020004" pitchFamily="49" charset="77"/>
              </a:rPr>
              <a:t>f the universe had begun with no gravity the expansion would have been much faster and space would be much bigger.</a:t>
            </a:r>
          </a:p>
          <a:p>
            <a:pPr marL="114300" indent="0">
              <a:buNone/>
            </a:pPr>
            <a:endParaRPr lang="en-IE" sz="2800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 marL="114300" indent="0">
              <a:buNone/>
            </a:pPr>
            <a:endParaRPr lang="en-IE" sz="2800" dirty="0">
              <a:solidFill>
                <a:schemeClr val="lt1"/>
              </a:solidFill>
              <a:latin typeface="Replica-Mono" panose="02000609030000020004" pitchFamily="49" charset="77"/>
            </a:endParaRPr>
          </a:p>
          <a:p>
            <a:pPr marL="114300" indent="0">
              <a:buNone/>
            </a:pPr>
            <a:r>
              <a:rPr lang="en-IE" dirty="0">
                <a:solidFill>
                  <a:schemeClr val="lt1"/>
                </a:solidFill>
                <a:latin typeface="Replica-Mono" panose="02000609030000020004" pitchFamily="49" charset="77"/>
              </a:rPr>
              <a:t>However, without gravity there would be nothing to hold matter together, space would be a very empty boring place</a:t>
            </a:r>
            <a:endParaRPr lang="en-IE" dirty="0"/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88ACAB1-85CB-4AB3-9988-F59FC1786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65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3479" y="75714"/>
            <a:ext cx="2860169" cy="836264"/>
          </a:xfrm>
        </p:spPr>
        <p:txBody>
          <a:bodyPr/>
          <a:lstStyle/>
          <a:p>
            <a:r>
              <a:rPr lang="en-IE" sz="4400" dirty="0">
                <a:solidFill>
                  <a:srgbClr val="3BAB6F"/>
                </a:solidFill>
                <a:latin typeface="Replica-Bold" panose="02000503030000020004" pitchFamily="2" charset="77"/>
              </a:rPr>
              <a:t>Star </a:t>
            </a:r>
            <a:r>
              <a:rPr lang="en-IE" dirty="0">
                <a:solidFill>
                  <a:srgbClr val="3BAB6F"/>
                </a:solidFill>
                <a:latin typeface="Replica-Bold" panose="02000503030000020004" pitchFamily="2" charset="77"/>
              </a:rPr>
              <a:t>Recipe</a:t>
            </a:r>
            <a:r>
              <a:rPr lang="en-IE" sz="4400" dirty="0">
                <a:solidFill>
                  <a:srgbClr val="3BAB6F"/>
                </a:solidFill>
                <a:latin typeface="Replica-Bold" panose="02000503030000020004" pitchFamily="2" charset="77"/>
              </a:rPr>
              <a:t>  </a:t>
            </a:r>
            <a:endParaRPr lang="en-IE" dirty="0">
              <a:solidFill>
                <a:srgbClr val="3BAB6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5386" y="1054181"/>
            <a:ext cx="6261019" cy="2206129"/>
          </a:xfrm>
        </p:spPr>
        <p:txBody>
          <a:bodyPr/>
          <a:lstStyle/>
          <a:p>
            <a:pPr marL="114300" indent="0">
              <a:buNone/>
            </a:pPr>
            <a:r>
              <a:rPr lang="en-IE" dirty="0">
                <a:solidFill>
                  <a:schemeClr val="accent1">
                    <a:lumMod val="75000"/>
                  </a:schemeClr>
                </a:solidFill>
                <a:latin typeface="Replica-Mono" panose="02000609030000020004" pitchFamily="49" charset="77"/>
              </a:rPr>
              <a:t>Ingredients:		Time:</a:t>
            </a:r>
          </a:p>
          <a:p>
            <a:pPr>
              <a:buClr>
                <a:schemeClr val="bg1"/>
              </a:buClr>
            </a:pPr>
            <a:r>
              <a:rPr lang="en-IE" sz="2400" dirty="0">
                <a:solidFill>
                  <a:schemeClr val="lt1"/>
                </a:solidFill>
                <a:latin typeface="Replica-Mono" panose="02000609030000020004" pitchFamily="49" charset="77"/>
              </a:rPr>
              <a:t>Space			millions of years</a:t>
            </a:r>
          </a:p>
          <a:p>
            <a:pPr>
              <a:buClr>
                <a:schemeClr val="bg1"/>
              </a:buClr>
            </a:pPr>
            <a:r>
              <a:rPr lang="en-IE" sz="2400" dirty="0">
                <a:solidFill>
                  <a:schemeClr val="lt1"/>
                </a:solidFill>
                <a:latin typeface="Replica-Mono" panose="02000609030000020004" pitchFamily="49" charset="77"/>
              </a:rPr>
              <a:t>Cloud of dust &amp; gas</a:t>
            </a:r>
          </a:p>
          <a:p>
            <a:pPr>
              <a:buClr>
                <a:schemeClr val="bg1"/>
              </a:buClr>
            </a:pPr>
            <a:r>
              <a:rPr lang="en-IE" sz="2400" dirty="0">
                <a:solidFill>
                  <a:schemeClr val="lt1"/>
                </a:solidFill>
                <a:latin typeface="Replica-Mono" panose="02000609030000020004" pitchFamily="49" charset="77"/>
              </a:rPr>
              <a:t>Gravity</a:t>
            </a:r>
          </a:p>
          <a:p>
            <a:endParaRPr lang="en-IE" dirty="0">
              <a:solidFill>
                <a:schemeClr val="lt1"/>
              </a:solidFill>
              <a:latin typeface="Replica-Mono" panose="02000609030000020004" pitchFamily="49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62B155-B366-4790-97A4-CC51CDB5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7506" y="581997"/>
            <a:ext cx="5074823" cy="29784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38CDA-89BD-40A5-AB76-D0BF8651E4A4}"/>
              </a:ext>
            </a:extLst>
          </p:cNvPr>
          <p:cNvSpPr txBox="1"/>
          <p:nvPr/>
        </p:nvSpPr>
        <p:spPr>
          <a:xfrm>
            <a:off x="6637013" y="6266844"/>
            <a:ext cx="41377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I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hlinkClick r:id="rId3"/>
              </a:rPr>
              <a:t>https://youtu.be/mkktE_fs4NA</a:t>
            </a:r>
            <a:r>
              <a:rPr lang="en-IE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endParaRPr lang="en-IE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602883-51A9-45F7-A421-0E483DFF13DB}"/>
              </a:ext>
            </a:extLst>
          </p:cNvPr>
          <p:cNvSpPr txBox="1"/>
          <p:nvPr/>
        </p:nvSpPr>
        <p:spPr>
          <a:xfrm>
            <a:off x="285386" y="3081482"/>
            <a:ext cx="104893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4300" indent="0">
              <a:buNone/>
            </a:pPr>
            <a:r>
              <a:rPr lang="en-IE" sz="2800" dirty="0">
                <a:solidFill>
                  <a:schemeClr val="accent1">
                    <a:lumMod val="75000"/>
                  </a:schemeClr>
                </a:solidFill>
                <a:latin typeface="Replica-Mono" panose="02000609030000020004" pitchFamily="49" charset="77"/>
              </a:rPr>
              <a:t>Method:</a:t>
            </a:r>
          </a:p>
          <a:p>
            <a:pPr marL="571500" indent="-457200">
              <a:buClr>
                <a:schemeClr val="bg1"/>
              </a:buClr>
              <a:buFont typeface="+mj-lt"/>
              <a:buAutoNum type="arabicPeriod"/>
            </a:pPr>
            <a:r>
              <a:rPr lang="en-IE" sz="2400" dirty="0">
                <a:solidFill>
                  <a:schemeClr val="bg1"/>
                </a:solidFill>
                <a:latin typeface="Replica-Mono" panose="02000609030000020004" pitchFamily="49" charset="77"/>
              </a:rPr>
              <a:t>Patches of the cloud become more dense, and this increases the force of gravity, causing the cloud to collapse in on itself</a:t>
            </a:r>
          </a:p>
          <a:p>
            <a:pPr marL="571500" indent="-457200">
              <a:buClr>
                <a:schemeClr val="bg1"/>
              </a:buClr>
              <a:buFont typeface="+mj-lt"/>
              <a:buAutoNum type="arabicPeriod"/>
            </a:pPr>
            <a:r>
              <a:rPr lang="en-IE" sz="2400" dirty="0">
                <a:solidFill>
                  <a:schemeClr val="bg1"/>
                </a:solidFill>
                <a:latin typeface="Replica-Mono" panose="02000609030000020004" pitchFamily="49" charset="77"/>
              </a:rPr>
              <a:t>The collapse has condensed matter and so it is hotter. The collapse is also occurring faster at its centre and so it begins to spin.</a:t>
            </a:r>
          </a:p>
          <a:p>
            <a:pPr marL="571500" indent="-457200">
              <a:buClr>
                <a:schemeClr val="bg1"/>
              </a:buClr>
              <a:buFont typeface="+mj-lt"/>
              <a:buAutoNum type="arabicPeriod"/>
            </a:pPr>
            <a:r>
              <a:rPr lang="en-IE" sz="2400" dirty="0">
                <a:solidFill>
                  <a:schemeClr val="bg1"/>
                </a:solidFill>
                <a:latin typeface="Replica-Mono" panose="02000609030000020004" pitchFamily="49" charset="77"/>
              </a:rPr>
              <a:t>This continues until the core of the cloud is hot enough to fuse nuclei, creating vast amounts of energy.</a:t>
            </a:r>
          </a:p>
          <a:p>
            <a:pPr marL="571500" indent="-457200">
              <a:buClr>
                <a:schemeClr val="bg1"/>
              </a:buClr>
              <a:buFont typeface="+mj-lt"/>
              <a:buAutoNum type="arabicPeriod"/>
            </a:pPr>
            <a:r>
              <a:rPr lang="en-IE" sz="2400" dirty="0">
                <a:solidFill>
                  <a:schemeClr val="bg1"/>
                </a:solidFill>
                <a:latin typeface="Replica-Mono" panose="02000609030000020004" pitchFamily="49" charset="77"/>
              </a:rPr>
              <a:t>This energy pushes against gravity and allows the star to become stable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8DF75F57-30DC-4111-A3C8-00EEC2D00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985" y="1"/>
            <a:ext cx="1986942" cy="623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735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3959</TotalTime>
  <Words>294</Words>
  <Application>Microsoft Office PowerPoint</Application>
  <PresentationFormat>Widescreen</PresentationFormat>
  <Paragraphs>32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Replica-Bold</vt:lpstr>
      <vt:lpstr>Replica-Mono</vt:lpstr>
      <vt:lpstr>Times New Roman</vt:lpstr>
      <vt:lpstr>Office Theme</vt:lpstr>
      <vt:lpstr>PowerPoint Presentation</vt:lpstr>
      <vt:lpstr>What is gravity? </vt:lpstr>
      <vt:lpstr>What would happen if suddenly gravity was ‘turned off’?</vt:lpstr>
      <vt:lpstr>What would have happened if there was no gravity at the beginning of the Universe?</vt:lpstr>
      <vt:lpstr>Star Recipe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I-LOFAR Education Centre Birr 2019</dc:title>
  <dc:creator>Aine Flood</dc:creator>
  <cp:lastModifiedBy>amy clancy</cp:lastModifiedBy>
  <cp:revision>42</cp:revision>
  <dcterms:created xsi:type="dcterms:W3CDTF">2019-05-02T17:18:18Z</dcterms:created>
  <dcterms:modified xsi:type="dcterms:W3CDTF">2020-08-21T14:36:59Z</dcterms:modified>
</cp:coreProperties>
</file>